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mwcounseling.weebly.com/updates-and-news" TargetMode="External"/><Relationship Id="rId2" Type="http://schemas.openxmlformats.org/officeDocument/2006/relationships/hyperlink" Target="http://cmwcounseling.weebly.com/document-libra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mwcounseling.weebly.com/meet-the-counseling-tea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Senior Lesson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Lesson Designed and Taught by: CMW Counselors </a:t>
            </a:r>
          </a:p>
          <a:p>
            <a:r>
              <a:rPr lang="en-US" dirty="0" smtClean="0"/>
              <a:t>(Wolfe, Whitfield, Tieu, </a:t>
            </a:r>
            <a:r>
              <a:rPr lang="en-US" dirty="0" err="1" smtClean="0"/>
              <a:t>McClean</a:t>
            </a:r>
            <a:r>
              <a:rPr lang="en-US" dirty="0" smtClean="0"/>
              <a:t>, Gibbons)</a:t>
            </a:r>
          </a:p>
          <a:p>
            <a:r>
              <a:rPr lang="en-US" dirty="0" smtClean="0"/>
              <a:t>Data Prepared by: Whitfield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1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Students will be able to…</a:t>
            </a:r>
          </a:p>
          <a:p>
            <a:pPr lvl="1">
              <a:buFontTx/>
              <a:buChar char="-"/>
              <a:defRPr/>
            </a:pPr>
            <a:r>
              <a:rPr lang="en-US" sz="2800" dirty="0"/>
              <a:t>Use </a:t>
            </a:r>
            <a:r>
              <a:rPr lang="en-US" sz="2800" dirty="0" err="1"/>
              <a:t>Naviance</a:t>
            </a:r>
            <a:r>
              <a:rPr lang="en-US" sz="2800" dirty="0"/>
              <a:t> to begin working on the post-secondary plan of their choice, including uploading documents, creating college lists, and looking into financial aid.</a:t>
            </a:r>
          </a:p>
          <a:p>
            <a:pPr lvl="1">
              <a:buFontTx/>
              <a:buChar char="-"/>
              <a:defRPr/>
            </a:pPr>
            <a:r>
              <a:rPr lang="en-US" sz="2800" dirty="0"/>
              <a:t>Identify and use </a:t>
            </a:r>
            <a:r>
              <a:rPr lang="en-US" sz="2800" dirty="0" err="1"/>
              <a:t>Naviance</a:t>
            </a:r>
            <a:r>
              <a:rPr lang="en-US" sz="2800" dirty="0"/>
              <a:t> and other resources to complete their personal next three steps of their transition to post-secondary plans</a:t>
            </a:r>
          </a:p>
          <a:p>
            <a:pPr lvl="1">
              <a:buFontTx/>
              <a:buChar char="-"/>
              <a:defRPr/>
            </a:pPr>
            <a:r>
              <a:rPr lang="en-US" sz="2800" dirty="0"/>
              <a:t>Self evaluate where they are in the post secondary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302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Data- Who, What, When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Senior Lessons took place during English classes from 9/15 to 9/19</a:t>
            </a:r>
          </a:p>
          <a:p>
            <a:r>
              <a:rPr lang="en-US" dirty="0" smtClean="0"/>
              <a:t>Counselors taught a total of 15 lessons</a:t>
            </a:r>
          </a:p>
          <a:p>
            <a:r>
              <a:rPr lang="en-US" dirty="0" smtClean="0"/>
              <a:t>Lessons took place in the </a:t>
            </a:r>
            <a:r>
              <a:rPr lang="en-US" dirty="0" err="1" smtClean="0"/>
              <a:t>Wrighting</a:t>
            </a:r>
            <a:r>
              <a:rPr lang="en-US" dirty="0" smtClean="0"/>
              <a:t> Center</a:t>
            </a:r>
          </a:p>
          <a:p>
            <a:r>
              <a:rPr lang="en-US" dirty="0" smtClean="0"/>
              <a:t>Approximately 330 students participated in the lesson</a:t>
            </a:r>
          </a:p>
          <a:p>
            <a:pPr lvl="1"/>
            <a:r>
              <a:rPr lang="en-US" dirty="0" smtClean="0"/>
              <a:t>That’s 86% of the senior class</a:t>
            </a:r>
          </a:p>
          <a:p>
            <a:r>
              <a:rPr lang="en-US" dirty="0" smtClean="0"/>
              <a:t>Each lesson was approximately 90 minutes long</a:t>
            </a:r>
          </a:p>
          <a:p>
            <a:r>
              <a:rPr lang="en-US" dirty="0" smtClean="0"/>
              <a:t>The lesson covered the basics of </a:t>
            </a:r>
            <a:r>
              <a:rPr lang="en-US" dirty="0" err="1" smtClean="0"/>
              <a:t>Naviance</a:t>
            </a:r>
            <a:r>
              <a:rPr lang="en-US" dirty="0" smtClean="0"/>
              <a:t>, the college application process, and provided structured work time.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5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pre-survey data, 95% of students indicated that they were at a point in their college/career search process at which they needed support that our lesson could provide.</a:t>
            </a:r>
          </a:p>
          <a:p>
            <a:pPr lvl="1"/>
            <a:r>
              <a:rPr lang="en-US" dirty="0" smtClean="0"/>
              <a:t>The other 5% of students were in a unique situation that warranted a one-on-one meeting</a:t>
            </a:r>
          </a:p>
          <a:p>
            <a:r>
              <a:rPr lang="en-US" dirty="0" smtClean="0"/>
              <a:t>The majority of students stated that they either had a “basic plan” or “an idea about which colleges were interesting” and that they also needed “help with figuring out </a:t>
            </a:r>
            <a:r>
              <a:rPr lang="en-US" dirty="0" err="1" smtClean="0"/>
              <a:t>Naviance</a:t>
            </a:r>
            <a:r>
              <a:rPr lang="en-US" dirty="0" smtClean="0"/>
              <a:t> basics” or “figuring out what to do next.”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7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lesson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were asked to share their level of confidence with </a:t>
            </a:r>
            <a:r>
              <a:rPr lang="en-US" dirty="0" err="1" smtClean="0"/>
              <a:t>Naviance</a:t>
            </a:r>
            <a:r>
              <a:rPr lang="en-US" dirty="0" smtClean="0"/>
              <a:t> and the college application process</a:t>
            </a:r>
          </a:p>
          <a:p>
            <a:r>
              <a:rPr lang="en-US" dirty="0" smtClean="0"/>
              <a:t>Average confidence with </a:t>
            </a:r>
            <a:r>
              <a:rPr lang="en-US" dirty="0" err="1" smtClean="0"/>
              <a:t>Naviance</a:t>
            </a:r>
            <a:r>
              <a:rPr lang="en-US" dirty="0" smtClean="0"/>
              <a:t> functions- 3.57 out of 5 </a:t>
            </a:r>
          </a:p>
          <a:p>
            <a:pPr lvl="1"/>
            <a:r>
              <a:rPr lang="en-US" dirty="0" smtClean="0"/>
              <a:t>Roughly 71% confident</a:t>
            </a:r>
          </a:p>
          <a:p>
            <a:r>
              <a:rPr lang="en-US" dirty="0" smtClean="0"/>
              <a:t>Average confidence with college process- 3.51 out of 5</a:t>
            </a:r>
          </a:p>
          <a:p>
            <a:pPr lvl="1"/>
            <a:r>
              <a:rPr lang="en-US" dirty="0" smtClean="0"/>
              <a:t>Roughly 70% confident</a:t>
            </a:r>
          </a:p>
          <a:p>
            <a:r>
              <a:rPr lang="en-US" dirty="0" smtClean="0"/>
              <a:t>An average of only 3 students per period had a vague/unspecific description of their next three steps in their college/career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88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 as a result of the lesson?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one week, 7.7% of the senior class (31 students) has submitted applications according our </a:t>
            </a:r>
            <a:r>
              <a:rPr lang="en-US" sz="3200" dirty="0" err="1" smtClean="0"/>
              <a:t>Naviance</a:t>
            </a:r>
            <a:r>
              <a:rPr lang="en-US" sz="3200" dirty="0" smtClean="0"/>
              <a:t> reports. </a:t>
            </a:r>
          </a:p>
          <a:p>
            <a:r>
              <a:rPr lang="en-US" sz="3200" dirty="0" smtClean="0"/>
              <a:t>Nearly all of the students in 12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 have signed in to use </a:t>
            </a:r>
            <a:r>
              <a:rPr lang="en-US" sz="3200" dirty="0" err="1" smtClean="0"/>
              <a:t>Naviance</a:t>
            </a:r>
            <a:r>
              <a:rPr lang="en-US" sz="3200" dirty="0" smtClean="0"/>
              <a:t> at least once in the past week either during or after the lesson.</a:t>
            </a:r>
          </a:p>
          <a:p>
            <a:r>
              <a:rPr lang="en-US" sz="3200" dirty="0" smtClean="0"/>
              <a:t>Huge rise in number of students coming to the school counseling office for a meeting about college.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2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to follow up?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E-mailing parents with a summary, </a:t>
            </a:r>
            <a:r>
              <a:rPr lang="en-US" dirty="0" err="1" smtClean="0"/>
              <a:t>Naviance</a:t>
            </a:r>
            <a:r>
              <a:rPr lang="en-US" dirty="0" smtClean="0"/>
              <a:t> reminders, and links to find information</a:t>
            </a:r>
          </a:p>
          <a:p>
            <a:r>
              <a:rPr lang="en-US" dirty="0" smtClean="0"/>
              <a:t>Providing tutoring every Wednesday morning and afternoon (7am-7:30am, 2-3pm) for </a:t>
            </a:r>
            <a:r>
              <a:rPr lang="en-US" dirty="0" err="1" smtClean="0"/>
              <a:t>Naviance</a:t>
            </a:r>
            <a:r>
              <a:rPr lang="en-US" dirty="0" smtClean="0"/>
              <a:t> work and training</a:t>
            </a:r>
          </a:p>
          <a:p>
            <a:r>
              <a:rPr lang="en-US" dirty="0" smtClean="0"/>
              <a:t>Posting our presentation, materials, and information on our new website</a:t>
            </a:r>
          </a:p>
          <a:p>
            <a:r>
              <a:rPr lang="en-US" dirty="0" smtClean="0"/>
              <a:t>Scheduling one-on-one and group appointments with students</a:t>
            </a:r>
          </a:p>
          <a:p>
            <a:r>
              <a:rPr lang="en-US" dirty="0" smtClean="0"/>
              <a:t>Signing students up for visits for colleges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7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get more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in our School Counseling Website document library for presentations, handouts, materials, </a:t>
            </a:r>
            <a:r>
              <a:rPr lang="en-US" dirty="0"/>
              <a:t>and more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cmwcounseling.weebly.com/document-library.html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Check out the news section of our School Counseling website for upcoming events </a:t>
            </a:r>
            <a:r>
              <a:rPr lang="en-US" dirty="0"/>
              <a:t>and information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cmwcounseling.weebly.com/updates-and-news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Contact us using the contact information on our website </a:t>
            </a:r>
            <a:r>
              <a:rPr lang="en-US" dirty="0"/>
              <a:t>(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cmwcounseling.weebly.com/meet-the-counseling-team.html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277688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101</TotalTime>
  <Words>539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Post Senior Lesson Data</vt:lpstr>
      <vt:lpstr>Lesson Objectives-</vt:lpstr>
      <vt:lpstr>Process Data- Who, What, When</vt:lpstr>
      <vt:lpstr>Why do this lesson?</vt:lpstr>
      <vt:lpstr>How did the lesson go?</vt:lpstr>
      <vt:lpstr>What has changed as a result of the lesson?</vt:lpstr>
      <vt:lpstr>What are we doing to follow up? </vt:lpstr>
      <vt:lpstr>Where can I get more information?</vt:lpstr>
    </vt:vector>
  </TitlesOfParts>
  <Company>Harford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Senior Lesson Data</dc:title>
  <dc:creator>Whitfield, David</dc:creator>
  <cp:lastModifiedBy>Whitfield, David</cp:lastModifiedBy>
  <cp:revision>10</cp:revision>
  <dcterms:created xsi:type="dcterms:W3CDTF">2014-09-22T18:13:33Z</dcterms:created>
  <dcterms:modified xsi:type="dcterms:W3CDTF">2014-09-22T19:56:31Z</dcterms:modified>
</cp:coreProperties>
</file>