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2" r:id="rId8"/>
    <p:sldId id="268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mwcounseling.weebly.com/updates-and-news" TargetMode="External"/><Relationship Id="rId2" Type="http://schemas.openxmlformats.org/officeDocument/2006/relationships/hyperlink" Target="http://cmwcounseling.weebly.com/document-librar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mwcounseling.weebly.com/meet-the-counseling-team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600" y="4727968"/>
            <a:ext cx="7772400" cy="19273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Freshmen Lessons- </a:t>
            </a:r>
            <a:br>
              <a:rPr lang="en-US" dirty="0" smtClean="0"/>
            </a:br>
            <a:r>
              <a:rPr lang="en-US" dirty="0" smtClean="0"/>
              <a:t>How to survive High </a:t>
            </a:r>
            <a:r>
              <a:rPr lang="en-US" dirty="0" smtClean="0"/>
              <a:t>School and resolve conflict </a:t>
            </a:r>
            <a:br>
              <a:rPr lang="en-US" dirty="0" smtClean="0"/>
            </a:br>
            <a:r>
              <a:rPr lang="en-US" sz="3100" b="1" i="1" dirty="0" smtClean="0"/>
              <a:t>Data </a:t>
            </a:r>
            <a:r>
              <a:rPr lang="en-US" sz="3100" b="1" i="1" dirty="0" smtClean="0"/>
              <a:t>Reflections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CMW Counseling Team</a:t>
            </a:r>
            <a:br>
              <a:rPr lang="en-US" dirty="0" smtClean="0"/>
            </a:br>
            <a:r>
              <a:rPr lang="en-US" dirty="0" smtClean="0"/>
              <a:t>Prepared by: Whitfield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6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Up- What happens with all this?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7228" y="2084832"/>
            <a:ext cx="11155171" cy="441756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Follow-up e-mails will be sent to parents to allow them to access Naviance, and they will also cover what we discussed.</a:t>
            </a:r>
          </a:p>
          <a:p>
            <a:r>
              <a:rPr lang="en-US" sz="3200" dirty="0" smtClean="0"/>
              <a:t>Small, psychoeducational group counseling sessions will be used to help the students that identified the need for further support in common </a:t>
            </a:r>
            <a:r>
              <a:rPr lang="en-US" sz="3200" dirty="0" smtClean="0"/>
              <a:t>areas (girls group, anxiety, etc</a:t>
            </a:r>
            <a:r>
              <a:rPr lang="en-US" sz="3200" dirty="0" smtClean="0"/>
              <a:t>.)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r>
              <a:rPr lang="en-US" sz="3200" dirty="0" smtClean="0"/>
              <a:t>Counselors will work with teachers to find times to teach effective study and organizational skills lessons to students as needed.</a:t>
            </a:r>
          </a:p>
        </p:txBody>
      </p:sp>
    </p:spTree>
    <p:extLst>
      <p:ext uri="{BB962C8B-B14F-4D97-AF65-F5344CB8AC3E}">
        <p14:creationId xmlns:p14="http://schemas.microsoft.com/office/powerpoint/2010/main" val="3007991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I get more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023360"/>
          </a:xfrm>
        </p:spPr>
        <p:txBody>
          <a:bodyPr>
            <a:noAutofit/>
          </a:bodyPr>
          <a:lstStyle/>
          <a:p>
            <a:r>
              <a:rPr lang="en-US" sz="3200" dirty="0" smtClean="0"/>
              <a:t>Look in our School Counseling Website document library for presentations, handouts, materials, </a:t>
            </a:r>
            <a:r>
              <a:rPr lang="en-US" sz="3200" dirty="0"/>
              <a:t>and more (</a:t>
            </a:r>
            <a:r>
              <a:rPr lang="en-US" sz="3200" dirty="0">
                <a:hlinkClick r:id="rId2"/>
              </a:rPr>
              <a:t>http://</a:t>
            </a:r>
            <a:r>
              <a:rPr lang="en-US" sz="3200" dirty="0" smtClean="0">
                <a:hlinkClick r:id="rId2"/>
              </a:rPr>
              <a:t>cmwcounseling.weebly.com/document-library.html</a:t>
            </a:r>
            <a:r>
              <a:rPr lang="en-US" sz="3200" dirty="0" smtClean="0"/>
              <a:t>) </a:t>
            </a:r>
          </a:p>
          <a:p>
            <a:r>
              <a:rPr lang="en-US" sz="3200" dirty="0" smtClean="0"/>
              <a:t>Check out the news section of our School Counseling website for upcoming events </a:t>
            </a:r>
            <a:r>
              <a:rPr lang="en-US" sz="3200" dirty="0"/>
              <a:t>and information (</a:t>
            </a:r>
            <a:r>
              <a:rPr lang="en-US" sz="3200" dirty="0">
                <a:hlinkClick r:id="rId3"/>
              </a:rPr>
              <a:t>http://</a:t>
            </a:r>
            <a:r>
              <a:rPr lang="en-US" sz="3200" dirty="0" smtClean="0">
                <a:hlinkClick r:id="rId3"/>
              </a:rPr>
              <a:t>cmwcounseling.weebly.com/updates-and-news</a:t>
            </a:r>
            <a:r>
              <a:rPr lang="en-US" sz="3200" dirty="0"/>
              <a:t>)</a:t>
            </a:r>
            <a:endParaRPr lang="en-US" sz="3200" dirty="0" smtClean="0"/>
          </a:p>
          <a:p>
            <a:r>
              <a:rPr lang="en-US" sz="3200" dirty="0" smtClean="0"/>
              <a:t>Contact us using the contact information on our website </a:t>
            </a:r>
            <a:r>
              <a:rPr lang="en-US" sz="3200" dirty="0"/>
              <a:t>(</a:t>
            </a:r>
            <a:r>
              <a:rPr lang="en-US" sz="3200" dirty="0">
                <a:hlinkClick r:id="rId4"/>
              </a:rPr>
              <a:t>http://</a:t>
            </a:r>
            <a:r>
              <a:rPr lang="en-US" sz="3200" dirty="0" smtClean="0">
                <a:hlinkClick r:id="rId4"/>
              </a:rPr>
              <a:t>cmwcounseling.weebly.com/meet-the-counseling-team.html</a:t>
            </a:r>
            <a:r>
              <a:rPr lang="en-US" sz="3200" dirty="0"/>
              <a:t>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4663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Students will be able to:</a:t>
            </a:r>
          </a:p>
          <a:p>
            <a:pPr lvl="1"/>
            <a:r>
              <a:rPr lang="en-US" sz="2800" dirty="0"/>
              <a:t>identify and explain the roles of administrators, school counselors, and other support staff in the school in regards to their social, personal, and academic development.</a:t>
            </a:r>
          </a:p>
          <a:p>
            <a:pPr lvl="1"/>
            <a:r>
              <a:rPr lang="en-US" sz="2800" dirty="0"/>
              <a:t>Use Counseling Web Tools like Naviance to Find Information</a:t>
            </a:r>
          </a:p>
          <a:p>
            <a:pPr lvl="1"/>
            <a:r>
              <a:rPr lang="en-US" sz="2800" dirty="0" smtClean="0"/>
              <a:t>Identify </a:t>
            </a:r>
            <a:r>
              <a:rPr lang="en-US" sz="2800" dirty="0"/>
              <a:t>graduation requirements</a:t>
            </a:r>
          </a:p>
          <a:p>
            <a:pPr lvl="1"/>
            <a:r>
              <a:rPr lang="en-US" sz="2800" b="1" u="sng" dirty="0"/>
              <a:t>Analyze and Diffuse Conflict at C. Milton Wright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Data- Who, what, Where, 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Lessons happened from Monday, October </a:t>
            </a:r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to Tuesday, October </a:t>
            </a:r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All lessons took place in </a:t>
            </a:r>
            <a:r>
              <a:rPr lang="en-US" dirty="0" smtClean="0"/>
              <a:t>room 238A</a:t>
            </a:r>
            <a:endParaRPr lang="en-US" dirty="0" smtClean="0"/>
          </a:p>
          <a:p>
            <a:r>
              <a:rPr lang="en-US" dirty="0" smtClean="0"/>
              <a:t>Lessons were </a:t>
            </a:r>
            <a:r>
              <a:rPr lang="en-US" dirty="0" smtClean="0"/>
              <a:t>approximately 90 minutes </a:t>
            </a:r>
            <a:r>
              <a:rPr lang="en-US" dirty="0" smtClean="0"/>
              <a:t>each (some went a few minutes </a:t>
            </a:r>
            <a:r>
              <a:rPr lang="en-US" dirty="0" smtClean="0"/>
              <a:t>shorter)</a:t>
            </a:r>
            <a:endParaRPr lang="en-US" dirty="0" smtClean="0"/>
          </a:p>
          <a:p>
            <a:r>
              <a:rPr lang="en-US" dirty="0" smtClean="0"/>
              <a:t>Lessons took place during English classes.</a:t>
            </a:r>
          </a:p>
          <a:p>
            <a:r>
              <a:rPr lang="en-US" dirty="0" smtClean="0"/>
              <a:t>Over </a:t>
            </a:r>
            <a:r>
              <a:rPr lang="en-US" dirty="0" smtClean="0"/>
              <a:t>416 </a:t>
            </a:r>
            <a:r>
              <a:rPr lang="en-US" dirty="0" smtClean="0"/>
              <a:t>Freshmen were taught the material and assessed on their understanding.</a:t>
            </a:r>
          </a:p>
          <a:p>
            <a:r>
              <a:rPr lang="en-US" dirty="0" smtClean="0"/>
              <a:t>All lessons were taught by one or more counselors from the CMW Counseling Team.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298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this lesson?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students need to learn to access the support systems available at the school</a:t>
            </a:r>
          </a:p>
          <a:p>
            <a:r>
              <a:rPr lang="en-US" sz="2800" dirty="0"/>
              <a:t>9</a:t>
            </a:r>
            <a:r>
              <a:rPr lang="en-US" sz="2800" dirty="0" smtClean="0"/>
              <a:t>th grade students need to gain investment in school and the process of learning.</a:t>
            </a:r>
          </a:p>
          <a:p>
            <a:r>
              <a:rPr lang="en-US" sz="2800" dirty="0" smtClean="0"/>
              <a:t>Several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students have carried in a culture of fighting and instigating issues that needs to be resolved and diffused. All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students can benefit from learning to resolve conflict well.</a:t>
            </a:r>
          </a:p>
          <a:p>
            <a:pPr lvl="1"/>
            <a:r>
              <a:rPr lang="en-US" sz="2400" dirty="0" smtClean="0"/>
              <a:t>Based on # of office referrals, concerns voiced to counseling team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004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Pre-Post Data Comparisons by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2528" y="2438400"/>
            <a:ext cx="4741672" cy="4023360"/>
          </a:xfrm>
        </p:spPr>
        <p:txBody>
          <a:bodyPr/>
          <a:lstStyle/>
          <a:p>
            <a:pPr algn="ctr"/>
            <a:r>
              <a:rPr lang="en-US" sz="3600" b="1" u="sng" dirty="0" smtClean="0"/>
              <a:t>Post-Lesson Survey</a:t>
            </a:r>
          </a:p>
          <a:p>
            <a:pPr algn="ctr"/>
            <a:r>
              <a:rPr lang="en-US" sz="3600" i="1" dirty="0" smtClean="0"/>
              <a:t>How many students could correctly identify their school counselor?</a:t>
            </a:r>
          </a:p>
          <a:p>
            <a:pPr algn="ctr"/>
            <a:r>
              <a:rPr lang="en-US" sz="3600" i="1" dirty="0" smtClean="0"/>
              <a:t>162/216</a:t>
            </a:r>
            <a:endParaRPr lang="en-US" sz="3600" i="1" dirty="0" smtClean="0"/>
          </a:p>
          <a:p>
            <a:pPr algn="ctr"/>
            <a:r>
              <a:rPr lang="en-US" sz="3600" i="1" dirty="0" smtClean="0"/>
              <a:t>~</a:t>
            </a:r>
            <a:r>
              <a:rPr lang="en-US" sz="3600" i="1" dirty="0" smtClean="0"/>
              <a:t>75%</a:t>
            </a:r>
            <a:endParaRPr lang="en-US" sz="3600" i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76529" y="2438400"/>
            <a:ext cx="474167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u="sng" dirty="0" smtClean="0"/>
              <a:t>Pre-Lesson Survey</a:t>
            </a:r>
          </a:p>
          <a:p>
            <a:pPr algn="ctr"/>
            <a:r>
              <a:rPr lang="en-US" sz="3600" i="1" dirty="0" smtClean="0"/>
              <a:t>How many students could correctly identify their school counselor?</a:t>
            </a:r>
          </a:p>
          <a:p>
            <a:pPr algn="ctr"/>
            <a:r>
              <a:rPr lang="en-US" sz="3600" i="1" dirty="0" smtClean="0"/>
              <a:t>121/349</a:t>
            </a:r>
            <a:endParaRPr lang="en-US" sz="3600" i="1" dirty="0" smtClean="0"/>
          </a:p>
          <a:p>
            <a:pPr algn="ctr"/>
            <a:r>
              <a:rPr lang="en-US" sz="3600" i="1" dirty="0" smtClean="0"/>
              <a:t>~</a:t>
            </a:r>
            <a:r>
              <a:rPr lang="en-US" sz="3600" i="1" dirty="0" smtClean="0"/>
              <a:t>35%</a:t>
            </a:r>
            <a:endParaRPr lang="en-US" sz="3600" i="1" dirty="0" smtClean="0"/>
          </a:p>
        </p:txBody>
      </p:sp>
      <p:sp>
        <p:nvSpPr>
          <p:cNvPr id="5" name="5-Point Star 4"/>
          <p:cNvSpPr/>
          <p:nvPr/>
        </p:nvSpPr>
        <p:spPr>
          <a:xfrm>
            <a:off x="10502900" y="4450080"/>
            <a:ext cx="1689100" cy="17602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83900" y="5007024"/>
            <a:ext cx="927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40% </a:t>
            </a:r>
            <a:r>
              <a:rPr lang="en-US" b="1" dirty="0" smtClean="0"/>
              <a:t>Growth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8785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Pre-Post Data Comparisons by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4953" y="1930400"/>
            <a:ext cx="4741672" cy="4023360"/>
          </a:xfrm>
        </p:spPr>
        <p:txBody>
          <a:bodyPr/>
          <a:lstStyle/>
          <a:p>
            <a:pPr algn="ctr"/>
            <a:r>
              <a:rPr lang="en-US" sz="3600" b="1" u="sng" dirty="0" smtClean="0"/>
              <a:t>Post-Lesson Survey</a:t>
            </a:r>
          </a:p>
          <a:p>
            <a:pPr algn="ctr"/>
            <a:r>
              <a:rPr lang="en-US" sz="3600" i="1" dirty="0"/>
              <a:t>What can a school counselor do to help you</a:t>
            </a:r>
            <a:r>
              <a:rPr lang="en-US" sz="3600" i="1" dirty="0" smtClean="0"/>
              <a:t>?</a:t>
            </a:r>
            <a:endParaRPr lang="en-US" sz="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9031" y="1930400"/>
            <a:ext cx="474167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u="sng" dirty="0" smtClean="0"/>
              <a:t>Pre-Lesson Survey</a:t>
            </a:r>
          </a:p>
          <a:p>
            <a:pPr algn="ctr"/>
            <a:r>
              <a:rPr lang="en-US" sz="3600" i="1" dirty="0" smtClean="0"/>
              <a:t>What can a school counselor do to help you?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53" y="3660246"/>
            <a:ext cx="5786247" cy="29776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4163" y="3660245"/>
            <a:ext cx="6189303" cy="297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383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Pre-Post Data Comparisons by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5778" y="1828800"/>
            <a:ext cx="4741672" cy="402336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/>
              <a:t>Post-</a:t>
            </a:r>
            <a:r>
              <a:rPr lang="en-US" sz="3200" b="1" u="sng" dirty="0"/>
              <a:t>Lesson Survey</a:t>
            </a:r>
          </a:p>
          <a:p>
            <a:pPr algn="ctr"/>
            <a:r>
              <a:rPr lang="en-US" sz="3200" i="1" dirty="0"/>
              <a:t>How many students know how many credits they need to graduate?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7229" y="1828800"/>
            <a:ext cx="474167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u="sng" dirty="0" smtClean="0"/>
              <a:t>Pre-Lesson Survey</a:t>
            </a:r>
          </a:p>
          <a:p>
            <a:pPr algn="ctr"/>
            <a:r>
              <a:rPr lang="en-US" sz="3200" i="1" dirty="0" smtClean="0"/>
              <a:t>How many students know how many credits they need to graduate?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229" y="5981700"/>
            <a:ext cx="11117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(That means that nearly 100% of freshmen students can now correctly identify graduation </a:t>
            </a:r>
            <a:r>
              <a:rPr lang="en-US" dirty="0" smtClean="0"/>
              <a:t>requirements!)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4164" y="3840480"/>
            <a:ext cx="6234552" cy="21412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62" y="3864102"/>
            <a:ext cx="5732770" cy="21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552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65083"/>
            <a:ext cx="9720072" cy="1499616"/>
          </a:xfrm>
        </p:spPr>
        <p:txBody>
          <a:bodyPr/>
          <a:lstStyle/>
          <a:p>
            <a:pPr algn="ctr"/>
            <a:r>
              <a:rPr lang="en-US" sz="5400" b="1" u="sng" dirty="0"/>
              <a:t>Conflict Resolution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8667" y="1698261"/>
            <a:ext cx="11531600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Using videos, conflict practice scenarios, and group discussions, we were able to make a 12%, 6%, and 8% increase in the following areas in our lesson, respectively.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4025" y="3755814"/>
            <a:ext cx="434022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 know at least on strategy to de-escalate conflict.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 believe it is important to resolve conflict as peacefully as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 believe that conflict between any members of the CMW community can impact others in the community.</a:t>
            </a:r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8224" y="3243750"/>
            <a:ext cx="3330575" cy="23611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0" y="3243749"/>
            <a:ext cx="3295650" cy="236118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01644" y="2670106"/>
            <a:ext cx="3623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PRE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8102602" y="2656428"/>
            <a:ext cx="3623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POST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4848224" y="5838310"/>
            <a:ext cx="7022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Given our relatively low efficacy, our lesson for next year will be getting a revamp.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7863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Interesting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866900"/>
            <a:ext cx="4527549" cy="402336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3200" b="1" u="sng" dirty="0" smtClean="0"/>
              <a:t>Post-Lesson Survey</a:t>
            </a:r>
          </a:p>
          <a:p>
            <a:r>
              <a:rPr lang="en-US" sz="3800" i="1" dirty="0" smtClean="0"/>
              <a:t>-</a:t>
            </a:r>
            <a:r>
              <a:rPr lang="en-US" sz="3800" dirty="0" smtClean="0"/>
              <a:t>Approximately </a:t>
            </a:r>
            <a:r>
              <a:rPr lang="en-US" sz="3800" dirty="0" smtClean="0"/>
              <a:t>71% </a:t>
            </a:r>
            <a:r>
              <a:rPr lang="en-US" sz="3800" dirty="0" smtClean="0"/>
              <a:t>of the Freshmen class is planning on attending a 4-year college or university, and </a:t>
            </a:r>
            <a:r>
              <a:rPr lang="en-US" sz="3800" dirty="0" smtClean="0"/>
              <a:t>11</a:t>
            </a:r>
            <a:r>
              <a:rPr lang="en-US" sz="3800" dirty="0" smtClean="0"/>
              <a:t>% </a:t>
            </a:r>
            <a:r>
              <a:rPr lang="en-US" sz="3800" dirty="0" smtClean="0"/>
              <a:t>have no plan.</a:t>
            </a:r>
          </a:p>
          <a:p>
            <a:r>
              <a:rPr lang="en-US" sz="3800" dirty="0" smtClean="0"/>
              <a:t>- The majority of our Freshmen believe that they need support with studying skills, organization, and homework</a:t>
            </a:r>
          </a:p>
          <a:p>
            <a:pPr lvl="1"/>
            <a:r>
              <a:rPr lang="en-US" sz="2800" dirty="0" smtClean="0"/>
              <a:t>Note how many students want help dealing with </a:t>
            </a:r>
            <a:r>
              <a:rPr lang="en-US" sz="2800" dirty="0" smtClean="0"/>
              <a:t>anxiety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949" y="1866900"/>
            <a:ext cx="7224184" cy="2247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3949" y="4114800"/>
            <a:ext cx="7230384" cy="231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256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933</TotalTime>
  <Words>645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Tw Cen MT</vt:lpstr>
      <vt:lpstr>Tw Cen MT Condensed</vt:lpstr>
      <vt:lpstr>Wingdings 3</vt:lpstr>
      <vt:lpstr>Integral</vt:lpstr>
      <vt:lpstr>Freshmen Lessons-  How to survive High School and resolve conflict  Data Reflections</vt:lpstr>
      <vt:lpstr>Lesson Objectives</vt:lpstr>
      <vt:lpstr>Process Data- Who, what, Where, When?</vt:lpstr>
      <vt:lpstr>Why do this lesson?</vt:lpstr>
      <vt:lpstr>Pre-Post Data Comparisons by Objective</vt:lpstr>
      <vt:lpstr>Pre-Post Data Comparisons by Objective</vt:lpstr>
      <vt:lpstr>Pre-Post Data Comparisons by Objective</vt:lpstr>
      <vt:lpstr>Conflict Resolution</vt:lpstr>
      <vt:lpstr>Other Interesting Data</vt:lpstr>
      <vt:lpstr>Follow Up- What happens with all this?</vt:lpstr>
      <vt:lpstr>Where can I get more information?</vt:lpstr>
    </vt:vector>
  </TitlesOfParts>
  <Company>Harford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Freshmen Lessons-  How to survive High School- Data Reflections</dc:title>
  <dc:creator>Whitfield, David</dc:creator>
  <cp:lastModifiedBy>Whitfield, David</cp:lastModifiedBy>
  <cp:revision>16</cp:revision>
  <dcterms:created xsi:type="dcterms:W3CDTF">2014-10-09T15:05:46Z</dcterms:created>
  <dcterms:modified xsi:type="dcterms:W3CDTF">2016-11-01T23:09:58Z</dcterms:modified>
</cp:coreProperties>
</file>