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4" r:id="rId5"/>
    <p:sldId id="258" r:id="rId6"/>
    <p:sldId id="261" r:id="rId7"/>
    <p:sldId id="263" r:id="rId8"/>
    <p:sldId id="265" r:id="rId9"/>
    <p:sldId id="266" r:id="rId10"/>
    <p:sldId id="267" r:id="rId11"/>
    <p:sldId id="296" r:id="rId12"/>
    <p:sldId id="29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76" r:id="rId23"/>
    <p:sldId id="277" r:id="rId24"/>
    <p:sldId id="278" r:id="rId25"/>
    <p:sldId id="279" r:id="rId26"/>
    <p:sldId id="292" r:id="rId27"/>
    <p:sldId id="284" r:id="rId28"/>
    <p:sldId id="280" r:id="rId29"/>
    <p:sldId id="285" r:id="rId30"/>
    <p:sldId id="286" r:id="rId31"/>
    <p:sldId id="293" r:id="rId32"/>
    <p:sldId id="287" r:id="rId33"/>
    <p:sldId id="288" r:id="rId34"/>
    <p:sldId id="289" r:id="rId35"/>
    <p:sldId id="290" r:id="rId36"/>
    <p:sldId id="294" r:id="rId37"/>
    <p:sldId id="262" r:id="rId38"/>
    <p:sldId id="259" r:id="rId39"/>
    <p:sldId id="281" r:id="rId40"/>
    <p:sldId id="282" r:id="rId41"/>
    <p:sldId id="28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mwcounseling.weebly.com/cmw-counseling-dat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ceed.naviance.com/" TargetMode="External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edia.twitter.com/the-basic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wcounseling.weebly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ind.com/" TargetMode="External"/><Relationship Id="rId2" Type="http://schemas.openxmlformats.org/officeDocument/2006/relationships/hyperlink" Target="http://www.twitter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eebly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ceed.naivance.com/" TargetMode="External"/><Relationship Id="rId2" Type="http://schemas.openxmlformats.org/officeDocument/2006/relationships/hyperlink" Target="http://www.gosoapbox.com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latte1.k12.wy.us/WHS/CollegeWebquest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uture.com/careers/" TargetMode="External"/><Relationship Id="rId2" Type="http://schemas.openxmlformats.org/officeDocument/2006/relationships/hyperlink" Target="http://www.truity.com/test/big-five-personality-test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ynextmove.org/explore/i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r-code-generator.com/" TargetMode="External"/><Relationship Id="rId2" Type="http://schemas.openxmlformats.org/officeDocument/2006/relationships/hyperlink" Target="http://www.tinyurl.com/MrWSurve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wcounseling.weebly.com/" TargetMode="External"/><Relationship Id="rId2" Type="http://schemas.openxmlformats.org/officeDocument/2006/relationships/hyperlink" Target="mailto:David.Whitfield@hcp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CMWNee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Counseling in the </a:t>
            </a:r>
            <a:br>
              <a:rPr lang="en-US" dirty="0" smtClean="0"/>
            </a:br>
            <a:r>
              <a:rPr lang="en-US" dirty="0" smtClean="0"/>
              <a:t>Digital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72000"/>
            <a:ext cx="8676222" cy="1905000"/>
          </a:xfrm>
        </p:spPr>
        <p:txBody>
          <a:bodyPr/>
          <a:lstStyle/>
          <a:p>
            <a:r>
              <a:rPr lang="en-US" dirty="0" smtClean="0"/>
              <a:t>David Michael Whitfield</a:t>
            </a:r>
            <a:br>
              <a:rPr lang="en-US" dirty="0" smtClean="0"/>
            </a:br>
            <a:r>
              <a:rPr lang="en-US" dirty="0" smtClean="0"/>
              <a:t>Johns Hopkins School Counseling Fellow 4.0</a:t>
            </a:r>
            <a:br>
              <a:rPr lang="en-US" dirty="0" smtClean="0"/>
            </a:br>
            <a:r>
              <a:rPr lang="en-US" dirty="0" smtClean="0"/>
              <a:t>School Counselor @ C. Milton Wright High School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David.Whitfield@hcps.org</a:t>
            </a:r>
          </a:p>
        </p:txBody>
      </p:sp>
    </p:spTree>
    <p:extLst>
      <p:ext uri="{BB962C8B-B14F-4D97-AF65-F5344CB8AC3E}">
        <p14:creationId xmlns:p14="http://schemas.microsoft.com/office/powerpoint/2010/main" val="21785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Collecting Data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dirty="0" smtClean="0"/>
              <a:t>			</a:t>
            </a:r>
            <a:r>
              <a:rPr lang="en-US" sz="4000" dirty="0" smtClean="0"/>
              <a:t>Naviance Surveys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2420638"/>
            <a:ext cx="6643686" cy="3942062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dirty="0" smtClean="0"/>
              <a:t>All our students and counselors have access to the system already</a:t>
            </a:r>
            <a:endParaRPr lang="en-US" sz="2800" dirty="0" smtClean="0"/>
          </a:p>
          <a:p>
            <a:r>
              <a:rPr lang="en-US" sz="2800" dirty="0" smtClean="0"/>
              <a:t>Data can be quickly analyzed and disaggregated for you by </a:t>
            </a:r>
            <a:r>
              <a:rPr lang="en-US" sz="2800" dirty="0" err="1" smtClean="0"/>
              <a:t>naviance</a:t>
            </a:r>
            <a:endParaRPr lang="en-US" sz="2800" dirty="0" smtClean="0"/>
          </a:p>
          <a:p>
            <a:r>
              <a:rPr lang="en-US" sz="2800" dirty="0" smtClean="0"/>
              <a:t>The system can cue students to take it or be deactivated with a few button clicks</a:t>
            </a:r>
            <a:endParaRPr lang="en-US" sz="2800" dirty="0" smtClean="0"/>
          </a:p>
          <a:p>
            <a:r>
              <a:rPr lang="en-US" sz="2800" dirty="0" smtClean="0"/>
              <a:t>Results and surveys are automatically available to everyone in your department</a:t>
            </a:r>
            <a:endParaRPr lang="en-US" sz="2800" dirty="0" smtClean="0"/>
          </a:p>
          <a:p>
            <a:r>
              <a:rPr lang="en-US" sz="2800" dirty="0" smtClean="0"/>
              <a:t>It is slightly less powerful and flexible than Excel or Google, but it is easy to setu</a:t>
            </a:r>
            <a:r>
              <a:rPr lang="en-US" sz="2800" dirty="0" smtClean="0"/>
              <a:t>p and already on a site that kids are using.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78" y="2332567"/>
            <a:ext cx="4305033" cy="4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out the following slide from a data presentation built with Naviance Survey results!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You can </a:t>
            </a:r>
            <a:r>
              <a:rPr lang="en-US" sz="3200" dirty="0"/>
              <a:t>check out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cmwcounseling.weebly.com/cmw-counseling-data.html</a:t>
            </a:r>
            <a:r>
              <a:rPr lang="en-US" sz="3200" dirty="0" smtClean="0"/>
              <a:t> For Presentations on what we are doing at any time at CMW.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2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813" y="165100"/>
            <a:ext cx="9905998" cy="901700"/>
          </a:xfrm>
        </p:spPr>
        <p:txBody>
          <a:bodyPr/>
          <a:lstStyle/>
          <a:p>
            <a:r>
              <a:rPr lang="en-US" dirty="0" smtClean="0"/>
              <a:t>Pre-Post Data Comparisons by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509" y="342900"/>
            <a:ext cx="4741672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Post-</a:t>
            </a:r>
            <a:r>
              <a:rPr lang="en-US" sz="3200" b="1" i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Lesson Survey</a:t>
            </a:r>
          </a:p>
          <a:p>
            <a:pPr marL="0" indent="0" algn="ctr">
              <a:buNone/>
            </a:pPr>
            <a:r>
              <a:rPr lang="en-US" sz="3200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How many students know how many credits they need to graduate?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080" y="1196340"/>
            <a:ext cx="474167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 dirty="0" smtClean="0"/>
              <a:t>Pre-Lesson Survey</a:t>
            </a:r>
          </a:p>
          <a:p>
            <a:pPr algn="ctr"/>
            <a:r>
              <a:rPr lang="en-US" sz="3200" i="1" dirty="0" smtClean="0"/>
              <a:t>How many students know how many credits they need to graduate?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29" y="5981700"/>
            <a:ext cx="1111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(That means that nearly 100% of freshmen students can now correctly identify graduation requirements, and it’s 3% higher than it was last year!)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5" y="3637121"/>
            <a:ext cx="5782429" cy="1859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23" y="3614261"/>
            <a:ext cx="5662760" cy="18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Collection- </a:t>
            </a:r>
            <a:r>
              <a:rPr lang="en-US" sz="4000" dirty="0" smtClean="0"/>
              <a:t>independent </a:t>
            </a:r>
            <a:r>
              <a:rPr lang="en-US" sz="4000" dirty="0" smtClean="0"/>
              <a:t>Work time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sz="2400" dirty="0" smtClean="0"/>
              <a:t>Option 1- Make your Own </a:t>
            </a:r>
            <a:r>
              <a:rPr lang="en-US" sz="2400" dirty="0" smtClean="0"/>
              <a:t>Google Account and make a Survey</a:t>
            </a:r>
            <a:endParaRPr lang="en-US" sz="2400" dirty="0"/>
          </a:p>
          <a:p>
            <a:r>
              <a:rPr lang="en-US" sz="2400" dirty="0" smtClean="0"/>
              <a:t>Go to </a:t>
            </a:r>
            <a:r>
              <a:rPr lang="en-US" sz="2400" dirty="0" smtClean="0">
                <a:hlinkClick r:id="rId2"/>
              </a:rPr>
              <a:t>www.gmail.com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Make your account </a:t>
            </a:r>
            <a:endParaRPr lang="en-US" sz="2400" dirty="0" smtClean="0"/>
          </a:p>
          <a:p>
            <a:r>
              <a:rPr lang="en-US" sz="2400" dirty="0" smtClean="0"/>
              <a:t>Go to Google Drive</a:t>
            </a:r>
          </a:p>
          <a:p>
            <a:r>
              <a:rPr lang="en-US" sz="2400" dirty="0" smtClean="0"/>
              <a:t>Make a new Survey</a:t>
            </a:r>
          </a:p>
          <a:p>
            <a:r>
              <a:rPr lang="en-US" sz="2400" dirty="0" smtClean="0"/>
              <a:t>Edit and send out a survey</a:t>
            </a: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sz="2400" dirty="0" smtClean="0"/>
              <a:t>Option 2- </a:t>
            </a:r>
            <a:r>
              <a:rPr lang="en-US" sz="2400" dirty="0" smtClean="0"/>
              <a:t>Make a Naviance Survey</a:t>
            </a:r>
            <a:endParaRPr lang="en-US" sz="2400" dirty="0" smtClean="0"/>
          </a:p>
          <a:p>
            <a:r>
              <a:rPr lang="en-US" sz="2400" dirty="0" smtClean="0"/>
              <a:t>Go to </a:t>
            </a:r>
            <a:r>
              <a:rPr lang="en-US" sz="2400" dirty="0" smtClean="0">
                <a:hlinkClick r:id="rId3"/>
              </a:rPr>
              <a:t>www.succeed.Naviance.com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Log in to the system, click on Connections and select Surveys</a:t>
            </a:r>
            <a:endParaRPr lang="en-US" sz="2400" dirty="0" smtClean="0"/>
          </a:p>
          <a:p>
            <a:r>
              <a:rPr lang="en-US" sz="2400" dirty="0" smtClean="0"/>
              <a:t>Make a new pre-post survey for your next classroom lesson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88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 and Answers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62" y="2514600"/>
            <a:ext cx="40767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Tech-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Remind! (formerly Remind101)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12" y="2514600"/>
            <a:ext cx="6161088" cy="383540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dirty="0" smtClean="0"/>
              <a:t>Remind is a service that families can sign up for to receive texts from you</a:t>
            </a:r>
          </a:p>
          <a:p>
            <a:r>
              <a:rPr lang="en-US" sz="2800" dirty="0" smtClean="0"/>
              <a:t>Remind keeps your number hidden and their number hidden, so it’s secure</a:t>
            </a:r>
          </a:p>
          <a:p>
            <a:r>
              <a:rPr lang="en-US" sz="2800" dirty="0" smtClean="0"/>
              <a:t>Remind can be done from a phone or computer</a:t>
            </a:r>
          </a:p>
          <a:p>
            <a:r>
              <a:rPr lang="en-US" sz="2800" dirty="0" smtClean="0"/>
              <a:t>Remind can attach calendars and document reminders</a:t>
            </a:r>
          </a:p>
          <a:p>
            <a:r>
              <a:rPr lang="en-US" sz="2800" dirty="0" smtClean="0"/>
              <a:t>Remind is FREE for educators!</a:t>
            </a:r>
          </a:p>
          <a:p>
            <a:endParaRPr lang="en-US" dirty="0"/>
          </a:p>
        </p:txBody>
      </p:sp>
      <p:pic>
        <p:nvPicPr>
          <p:cNvPr id="2050" name="Picture 2" descr="https://d138ozz5asdy96.cloudfront.net/images/press/logo-1807e20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514600"/>
            <a:ext cx="48768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1200" y="4864100"/>
            <a:ext cx="463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email them a code, they text the code to a number, and then you’re connected! So SIMPLE!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Tech- Twitter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3412" y="2497554"/>
            <a:ext cx="6694488" cy="345874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600" dirty="0" smtClean="0"/>
              <a:t>Twitter is free, fast, and utilized by MANY PEOPLE.</a:t>
            </a:r>
          </a:p>
          <a:p>
            <a:r>
              <a:rPr lang="en-US" sz="2600" dirty="0" smtClean="0"/>
              <a:t>Twitter is not going away soon- why not use it?</a:t>
            </a:r>
          </a:p>
          <a:p>
            <a:r>
              <a:rPr lang="en-US" sz="2600" dirty="0" smtClean="0"/>
              <a:t>Twitter has it’s own language, but you don’t need to know it perfectly to start using it</a:t>
            </a:r>
          </a:p>
          <a:p>
            <a:r>
              <a:rPr lang="en-US" sz="2600" dirty="0" smtClean="0"/>
              <a:t>Twitter is a source of great information if you know how to use it.</a:t>
            </a:r>
          </a:p>
          <a:p>
            <a:endParaRPr lang="en-US" dirty="0"/>
          </a:p>
        </p:txBody>
      </p:sp>
      <p:pic>
        <p:nvPicPr>
          <p:cNvPr id="3074" name="Picture 2" descr="http://www.hawkin.com/blog/wp-content/uploads/2015/04/twitter-ios-log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514600"/>
            <a:ext cx="3182938" cy="31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28600"/>
            <a:ext cx="9905998" cy="1905000"/>
          </a:xfrm>
        </p:spPr>
        <p:txBody>
          <a:bodyPr/>
          <a:lstStyle/>
          <a:p>
            <a:r>
              <a:rPr lang="en-US" dirty="0" smtClean="0"/>
              <a:t>Communications Tech-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Twitter 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955800"/>
            <a:ext cx="5552400" cy="4102099"/>
          </a:xfrm>
        </p:spPr>
        <p:txBody>
          <a:bodyPr anchor="t">
            <a:noAutofit/>
          </a:bodyPr>
          <a:lstStyle/>
          <a:p>
            <a:r>
              <a:rPr lang="en-US" sz="2200" dirty="0" smtClean="0"/>
              <a:t>Tweet- Message posted on Twitter with 140 characters or less </a:t>
            </a:r>
          </a:p>
          <a:p>
            <a:r>
              <a:rPr lang="en-US" sz="2200" dirty="0" smtClean="0"/>
              <a:t>Hash Tag- Words that follow a # sign that create a clickable link to see other posts with that same tag</a:t>
            </a:r>
          </a:p>
          <a:p>
            <a:r>
              <a:rPr lang="en-US" sz="2200" dirty="0" smtClean="0"/>
              <a:t>Following- Like friending, gives you notifications and sends your notifications</a:t>
            </a:r>
          </a:p>
          <a:p>
            <a:r>
              <a:rPr lang="en-US" sz="2200" dirty="0" smtClean="0"/>
              <a:t>Tagging- using someone’s Twitter name in your post for various reasons</a:t>
            </a:r>
          </a:p>
          <a:p>
            <a:r>
              <a:rPr lang="en-US" sz="2200" dirty="0" smtClean="0"/>
              <a:t>Go here for </a:t>
            </a:r>
            <a:r>
              <a:rPr lang="en-US" sz="2200" dirty="0"/>
              <a:t>more help: </a:t>
            </a: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media.twitter.com/the-basics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1712" y="2298700"/>
            <a:ext cx="4532987" cy="42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Tech- Websites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2425701"/>
            <a:ext cx="3646487" cy="133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1270" y="2413002"/>
            <a:ext cx="6079729" cy="3898898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Websites are no longer things you must be able to code to create- they are free and easy to set up</a:t>
            </a:r>
          </a:p>
          <a:p>
            <a:r>
              <a:rPr lang="en-US" sz="2400" dirty="0" smtClean="0"/>
              <a:t>These three platforms all make website building flexible and fun</a:t>
            </a:r>
          </a:p>
          <a:p>
            <a:r>
              <a:rPr lang="en-US" sz="2400" dirty="0" err="1" smtClean="0"/>
              <a:t>Weebly</a:t>
            </a:r>
            <a:r>
              <a:rPr lang="en-US" sz="2400" dirty="0" smtClean="0"/>
              <a:t> is the one I use to make our website</a:t>
            </a:r>
          </a:p>
          <a:p>
            <a:r>
              <a:rPr lang="en-US" sz="2400" dirty="0" smtClean="0"/>
              <a:t>These sites can become the portal by which you can interact with the community</a:t>
            </a:r>
            <a:endParaRPr lang="en-US" sz="2400" dirty="0"/>
          </a:p>
        </p:txBody>
      </p:sp>
      <p:pic>
        <p:nvPicPr>
          <p:cNvPr id="4098" name="Picture 2" descr="http://bjhdesigns.net/graphicdesigner/wp-content/uploads/2014/04/Wix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8" y="3975102"/>
            <a:ext cx="19907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meeducateinthesunshinestate.com/blog/wp-content/uploads/2015/03/iu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3975102"/>
            <a:ext cx="2381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Tech- </a:t>
            </a:r>
            <a:r>
              <a:rPr lang="en-US" dirty="0" smtClean="0"/>
              <a:t>CMW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4300" y="2514600"/>
            <a:ext cx="7708900" cy="3683000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Go to </a:t>
            </a:r>
            <a:r>
              <a:rPr lang="en-US" sz="2800" dirty="0" smtClean="0">
                <a:hlinkClick r:id="rId2"/>
              </a:rPr>
              <a:t>www.cmwcounseling.weebly.com</a:t>
            </a:r>
            <a:r>
              <a:rPr lang="en-US" sz="2800" dirty="0" smtClean="0"/>
              <a:t> and check out the school counseling website that we have been using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Find one thing you like and one thing you would change</a:t>
            </a:r>
            <a:r>
              <a:rPr lang="en-US" sz="2800" dirty="0" smtClean="0"/>
              <a:t>!</a:t>
            </a:r>
          </a:p>
          <a:p>
            <a:r>
              <a:rPr lang="en-US" sz="2800" dirty="0" smtClean="0"/>
              <a:t>Or you can follow us on Twitter @</a:t>
            </a:r>
            <a:r>
              <a:rPr lang="en-US" sz="2800" dirty="0" err="1" smtClean="0"/>
              <a:t>CounselingCMW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5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21" y="248991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Presentation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>
                <a:effectLst/>
              </a:rPr>
              <a:t>Counselors </a:t>
            </a:r>
            <a:r>
              <a:rPr lang="en-US" sz="2800" dirty="0">
                <a:effectLst/>
              </a:rPr>
              <a:t>will understand the importance of using online technologies to increase the efficacy of their counseling program.</a:t>
            </a:r>
          </a:p>
          <a:p>
            <a:pPr lvl="0"/>
            <a:r>
              <a:rPr lang="en-US" sz="2800" dirty="0">
                <a:effectLst/>
              </a:rPr>
              <a:t>Counselors will know how to set up accounts on at least 3 different technological systems demonstrated in the presentation.</a:t>
            </a:r>
          </a:p>
          <a:p>
            <a:r>
              <a:rPr lang="en-US" sz="2800" dirty="0">
                <a:effectLst/>
              </a:rPr>
              <a:t>Counselors will know how to advocate for the use of this technology with their students, families, and school staff so that the efficacy and utility of the technology is ensured.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6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469900"/>
            <a:ext cx="9905998" cy="1905000"/>
          </a:xfrm>
        </p:spPr>
        <p:txBody>
          <a:bodyPr anchor="t"/>
          <a:lstStyle/>
          <a:p>
            <a:r>
              <a:rPr lang="en-US" sz="3600" dirty="0" smtClean="0"/>
              <a:t>Communications Tech- 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					Independent Work time</a:t>
            </a:r>
            <a:endParaRPr lang="en-US" sz="36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102100" y="2374900"/>
            <a:ext cx="4291012" cy="3886200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Option 2- Create a Twitter and account and send your first Tweet</a:t>
            </a:r>
          </a:p>
          <a:p>
            <a:r>
              <a:rPr lang="en-US" sz="2000" dirty="0" smtClean="0"/>
              <a:t>Go to </a:t>
            </a:r>
            <a:r>
              <a:rPr lang="en-US" sz="2000" dirty="0" smtClean="0">
                <a:hlinkClick r:id="rId2"/>
              </a:rPr>
              <a:t>www.twitter.com</a:t>
            </a:r>
            <a:r>
              <a:rPr lang="en-US" sz="2000" dirty="0" smtClean="0"/>
              <a:t> and create a new username that represents your counseling department</a:t>
            </a:r>
          </a:p>
          <a:p>
            <a:r>
              <a:rPr lang="en-US" sz="2000" dirty="0" smtClean="0"/>
              <a:t>Send out your first tweet and tag @</a:t>
            </a:r>
            <a:r>
              <a:rPr lang="en-US" sz="2000" dirty="0" err="1" smtClean="0"/>
              <a:t>CounselingCMW</a:t>
            </a:r>
            <a:r>
              <a:rPr lang="en-US" sz="2000" dirty="0" smtClean="0"/>
              <a:t> in the post! 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387599"/>
            <a:ext cx="4102100" cy="3873501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Option 1- Make a Remind Account, send out a test reminder to yourself</a:t>
            </a:r>
          </a:p>
          <a:p>
            <a:r>
              <a:rPr lang="en-US" sz="2000" dirty="0" smtClean="0"/>
              <a:t>Go to </a:t>
            </a:r>
            <a:r>
              <a:rPr lang="en-US" sz="2000" dirty="0" smtClean="0">
                <a:hlinkClick r:id="rId3"/>
              </a:rPr>
              <a:t>www.remind.com</a:t>
            </a:r>
            <a:r>
              <a:rPr lang="en-US" sz="2000" dirty="0" smtClean="0"/>
              <a:t> to make your account and create your group/code</a:t>
            </a:r>
          </a:p>
          <a:p>
            <a:r>
              <a:rPr lang="en-US" sz="2000" dirty="0" smtClean="0"/>
              <a:t>Text that code from your phone, and then use your account to send yourself a reminder!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93112" y="2387599"/>
            <a:ext cx="3595688" cy="3873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Option 3- Open an account at a website builder, start making your site</a:t>
            </a:r>
          </a:p>
          <a:p>
            <a:r>
              <a:rPr lang="en-US" sz="2000" dirty="0" smtClean="0"/>
              <a:t>I recommend using </a:t>
            </a:r>
            <a:r>
              <a:rPr lang="en-US" sz="2000" dirty="0" smtClean="0">
                <a:hlinkClick r:id="rId4"/>
              </a:rPr>
              <a:t>www.weebly.com</a:t>
            </a:r>
            <a:r>
              <a:rPr lang="en-US" sz="2000" dirty="0" smtClean="0"/>
              <a:t> and starting with a title page</a:t>
            </a:r>
          </a:p>
          <a:p>
            <a:r>
              <a:rPr lang="en-US" sz="2000" dirty="0" smtClean="0"/>
              <a:t>Use ideas from my website for yours- the sky is the limit!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6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 and Answers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62" y="2514600"/>
            <a:ext cx="40767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Lessons Tech- Go.Soapbox.com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514601"/>
            <a:ext cx="6145212" cy="3873500"/>
          </a:xfrm>
        </p:spPr>
        <p:txBody>
          <a:bodyPr anchor="t">
            <a:noAutofit/>
          </a:bodyPr>
          <a:lstStyle/>
          <a:p>
            <a:r>
              <a:rPr lang="en-US" sz="2400" dirty="0" err="1" smtClean="0"/>
              <a:t>GoSoapBox</a:t>
            </a:r>
            <a:r>
              <a:rPr lang="en-US" sz="2400" dirty="0" smtClean="0"/>
              <a:t> is an online platform that enables you to make classroom lessons quickly and easily!</a:t>
            </a:r>
          </a:p>
          <a:p>
            <a:r>
              <a:rPr lang="en-US" sz="2400" dirty="0" smtClean="0"/>
              <a:t>Surveys, quizzes, and polls can be done in real time by phone or by computer.</a:t>
            </a:r>
          </a:p>
          <a:p>
            <a:r>
              <a:rPr lang="en-US" sz="2400" dirty="0" smtClean="0"/>
              <a:t>The “I’m Confused” button gives you an instant barometer of your classroom.</a:t>
            </a:r>
          </a:p>
          <a:p>
            <a:r>
              <a:rPr lang="en-US" sz="2400" dirty="0" smtClean="0"/>
              <a:t>The program gives you graphs of your respondent’s progress quickly and easily!</a:t>
            </a:r>
            <a:endParaRPr lang="en-US" sz="2400" dirty="0"/>
          </a:p>
        </p:txBody>
      </p:sp>
      <p:pic>
        <p:nvPicPr>
          <p:cNvPr id="5122" name="Picture 2" descr="http://blogs.elon.edu/technology/files/2012/10/gosoapbo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2666999"/>
            <a:ext cx="4876800" cy="12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Lesson Tech-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Naviance</a:t>
            </a:r>
            <a:r>
              <a:rPr lang="en-US" dirty="0" smtClean="0"/>
              <a:t> Surveys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0512" y="2374900"/>
            <a:ext cx="6478587" cy="4102100"/>
          </a:xfrm>
        </p:spPr>
        <p:txBody>
          <a:bodyPr anchor="t">
            <a:noAutofit/>
          </a:bodyPr>
          <a:lstStyle/>
          <a:p>
            <a:r>
              <a:rPr lang="en-US" sz="2200" dirty="0" err="1" smtClean="0"/>
              <a:t>Naviance</a:t>
            </a:r>
            <a:r>
              <a:rPr lang="en-US" sz="2200" dirty="0" smtClean="0"/>
              <a:t> has MANY features, but for classroom lessons, the surveys are EXCELLENT!</a:t>
            </a:r>
          </a:p>
          <a:p>
            <a:r>
              <a:rPr lang="en-US" sz="2200" dirty="0" smtClean="0"/>
              <a:t>You can create one survey, copy it, and enable them when you are ready for a pre/Post Survey.</a:t>
            </a:r>
          </a:p>
          <a:p>
            <a:r>
              <a:rPr lang="en-US" sz="2200" dirty="0" smtClean="0"/>
              <a:t>The surveys give outcome data graphs- Perfect for publishing to the community to show what your kids can do!</a:t>
            </a:r>
          </a:p>
          <a:p>
            <a:r>
              <a:rPr lang="en-US" sz="2200" dirty="0" err="1" smtClean="0"/>
              <a:t>Naviance</a:t>
            </a:r>
            <a:r>
              <a:rPr lang="en-US" sz="2200" dirty="0" smtClean="0"/>
              <a:t> Surveys can be set to be accessed by the entire community so that you can see the data on a school level.</a:t>
            </a:r>
            <a:endParaRPr lang="en-US" sz="2200" dirty="0"/>
          </a:p>
        </p:txBody>
      </p:sp>
      <p:pic>
        <p:nvPicPr>
          <p:cNvPr id="6146" name="Picture 2" descr="http://www.sandi.net/cms/lib/CA01001235/Centricity/Domain/65/Naviancelo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432976"/>
            <a:ext cx="4876800" cy="11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82600"/>
            <a:ext cx="9905998" cy="1905000"/>
          </a:xfrm>
        </p:spPr>
        <p:txBody>
          <a:bodyPr/>
          <a:lstStyle/>
          <a:p>
            <a:pPr algn="ctr"/>
            <a:r>
              <a:rPr lang="en-US" dirty="0" smtClean="0"/>
              <a:t>Let’s Test our System- </a:t>
            </a:r>
            <a:br>
              <a:rPr lang="en-US" dirty="0" smtClean="0"/>
            </a:br>
            <a:r>
              <a:rPr lang="en-US" dirty="0" smtClean="0"/>
              <a:t>Would you rather see a brief Tutorial of </a:t>
            </a:r>
            <a:r>
              <a:rPr lang="en-US" dirty="0" err="1" smtClean="0"/>
              <a:t>Naviance</a:t>
            </a:r>
            <a:r>
              <a:rPr lang="en-US" dirty="0" smtClean="0"/>
              <a:t> or </a:t>
            </a:r>
            <a:r>
              <a:rPr lang="en-US" dirty="0" err="1" smtClean="0"/>
              <a:t>GoSoapBox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0411" y="2997199"/>
            <a:ext cx="8128000" cy="3124201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Go to app.gosoapbox.com</a:t>
            </a:r>
          </a:p>
          <a:p>
            <a:pPr algn="ctr"/>
            <a:r>
              <a:rPr lang="en-US" sz="3600" dirty="0" smtClean="0"/>
              <a:t>Enter code </a:t>
            </a:r>
            <a:r>
              <a:rPr lang="en-US" sz="3600" dirty="0" smtClean="0"/>
              <a:t>“</a:t>
            </a:r>
            <a:r>
              <a:rPr lang="en-US" sz="3600" dirty="0" err="1" smtClean="0"/>
              <a:t>HCPSCounselorpd</a:t>
            </a:r>
            <a:r>
              <a:rPr lang="en-US" sz="3600" dirty="0" smtClean="0"/>
              <a:t>”</a:t>
            </a:r>
            <a:endParaRPr lang="en-US" sz="3600" dirty="0" smtClean="0"/>
          </a:p>
          <a:p>
            <a:pPr algn="ctr"/>
            <a:r>
              <a:rPr lang="en-US" sz="3600" dirty="0" smtClean="0"/>
              <a:t>Enter your name</a:t>
            </a:r>
          </a:p>
          <a:p>
            <a:pPr algn="ctr"/>
            <a:r>
              <a:rPr lang="en-US" sz="3600" dirty="0" smtClean="0"/>
              <a:t>Take the Poll!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92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 smtClean="0"/>
              <a:t>Classroom Lessons Tech- 									Independent work Time!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85000" lnSpcReduction="10000"/>
          </a:bodyPr>
          <a:lstStyle/>
          <a:p>
            <a:r>
              <a:rPr lang="en-US" sz="2400" dirty="0" smtClean="0"/>
              <a:t>Option 1: Create an account at GoSoapBox.com, make a practice quiz or survey for your next lesson</a:t>
            </a:r>
          </a:p>
          <a:p>
            <a:r>
              <a:rPr lang="en-US" sz="2400" dirty="0" smtClean="0">
                <a:hlinkClick r:id="rId2"/>
              </a:rPr>
              <a:t>www.gosoapbox.com</a:t>
            </a:r>
            <a:endParaRPr lang="en-US" sz="2400" dirty="0" smtClean="0"/>
          </a:p>
          <a:p>
            <a:r>
              <a:rPr lang="en-US" sz="2400" dirty="0" smtClean="0"/>
              <a:t>Make an account</a:t>
            </a:r>
          </a:p>
          <a:p>
            <a:r>
              <a:rPr lang="en-US" sz="2400" dirty="0" smtClean="0"/>
              <a:t>Create an event</a:t>
            </a:r>
          </a:p>
          <a:p>
            <a:r>
              <a:rPr lang="en-US" sz="2400" dirty="0" smtClean="0"/>
              <a:t>Make a poll</a:t>
            </a:r>
          </a:p>
          <a:p>
            <a:r>
              <a:rPr lang="en-US" sz="2400" dirty="0" smtClean="0"/>
              <a:t>Test it on your phone or computer!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85000" lnSpcReduction="10000"/>
          </a:bodyPr>
          <a:lstStyle/>
          <a:p>
            <a:r>
              <a:rPr lang="en-US" sz="2400" dirty="0" smtClean="0"/>
              <a:t>Option 2: Get on your </a:t>
            </a:r>
            <a:r>
              <a:rPr lang="en-US" sz="2400" dirty="0" err="1" smtClean="0"/>
              <a:t>naviance</a:t>
            </a:r>
            <a:r>
              <a:rPr lang="en-US" sz="2400" dirty="0" smtClean="0"/>
              <a:t>, and </a:t>
            </a:r>
            <a:r>
              <a:rPr lang="en-US" sz="2400" dirty="0" smtClean="0"/>
              <a:t>start or continue </a:t>
            </a:r>
            <a:r>
              <a:rPr lang="en-US" sz="2400" dirty="0" smtClean="0"/>
              <a:t>making a pre/post survey for your next classroom lesson in the fall!</a:t>
            </a:r>
          </a:p>
          <a:p>
            <a:r>
              <a:rPr lang="en-US" sz="2400" dirty="0" smtClean="0">
                <a:hlinkClick r:id="rId3"/>
              </a:rPr>
              <a:t>www.succeed.naivance.com</a:t>
            </a:r>
            <a:endParaRPr lang="en-US" sz="2400" dirty="0" smtClean="0"/>
          </a:p>
          <a:p>
            <a:r>
              <a:rPr lang="en-US" sz="2400" dirty="0" smtClean="0"/>
              <a:t>Go to the Surveys Tab</a:t>
            </a:r>
          </a:p>
          <a:p>
            <a:r>
              <a:rPr lang="en-US" sz="2400" dirty="0" smtClean="0"/>
              <a:t>Make your survey</a:t>
            </a:r>
          </a:p>
          <a:p>
            <a:r>
              <a:rPr lang="en-US" sz="2400" dirty="0" smtClean="0"/>
              <a:t>Duplicate it for the post survey!</a:t>
            </a:r>
          </a:p>
        </p:txBody>
      </p:sp>
    </p:spTree>
    <p:extLst>
      <p:ext uri="{BB962C8B-B14F-4D97-AF65-F5344CB8AC3E}">
        <p14:creationId xmlns:p14="http://schemas.microsoft.com/office/powerpoint/2010/main" val="39690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 and Answers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62" y="2514600"/>
            <a:ext cx="40767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and Career Tech- </a:t>
            </a:r>
            <a:r>
              <a:rPr lang="en-US" dirty="0" err="1" smtClean="0"/>
              <a:t>Naviance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79730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600" dirty="0" err="1" smtClean="0"/>
              <a:t>Naviance</a:t>
            </a:r>
            <a:r>
              <a:rPr lang="en-US" sz="2600" dirty="0" smtClean="0"/>
              <a:t> has THOUSANDS of colleges and Careers in a database for you- are you using it to the best of your ability?</a:t>
            </a:r>
          </a:p>
          <a:p>
            <a:r>
              <a:rPr lang="en-US" sz="2600" dirty="0" smtClean="0"/>
              <a:t>Do you instruct your students on:</a:t>
            </a:r>
          </a:p>
          <a:p>
            <a:pPr lvl="1"/>
            <a:r>
              <a:rPr lang="en-US" sz="2200" dirty="0" err="1" smtClean="0"/>
              <a:t>Supermatch</a:t>
            </a:r>
            <a:r>
              <a:rPr lang="en-US" sz="2200" dirty="0" smtClean="0"/>
              <a:t>?</a:t>
            </a:r>
          </a:p>
          <a:p>
            <a:pPr lvl="1"/>
            <a:r>
              <a:rPr lang="en-US" sz="2200" dirty="0" smtClean="0"/>
              <a:t>Interest Inventories?</a:t>
            </a:r>
          </a:p>
          <a:p>
            <a:pPr lvl="1"/>
            <a:r>
              <a:rPr lang="en-US" sz="2200" dirty="0" smtClean="0"/>
              <a:t>The Career Information Tabs?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http://www.sandi.net/cms/lib/CA01001235/Centricity/Domain/65/Naviance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1" y="2666999"/>
            <a:ext cx="4876800" cy="11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5900" y="4187024"/>
            <a:ext cx="459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are dozens </a:t>
            </a:r>
            <a:r>
              <a:rPr lang="en-US" sz="2000" dirty="0" smtClean="0"/>
              <a:t>of slides to teach Naviance basics to parents and students- feel free to get them from </a:t>
            </a:r>
            <a:r>
              <a:rPr lang="en-US" sz="2000" dirty="0" smtClean="0"/>
              <a:t>Naviance whenever you need them!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837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and Career- </a:t>
            </a:r>
            <a:r>
              <a:rPr lang="en-US" dirty="0" err="1" smtClean="0"/>
              <a:t>Webquests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666999"/>
            <a:ext cx="5662612" cy="3124201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There are dozens of counselor blogs online that have created resources for you to use with your students</a:t>
            </a:r>
          </a:p>
          <a:p>
            <a:r>
              <a:rPr lang="en-US" sz="2400" dirty="0" smtClean="0"/>
              <a:t>Here is a link to one that can be used in a self-directed way at multiple grade levels</a:t>
            </a:r>
          </a:p>
          <a:p>
            <a:r>
              <a:rPr lang="en-US" sz="2400" dirty="0" smtClean="0"/>
              <a:t>A google search for College and Career resources for school Counselors goes a LONG way.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512" y="4518818"/>
            <a:ext cx="4876800" cy="1881981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http://platte1.k12.wy.us/WHS/CollegeWebquest</a:t>
            </a:r>
            <a:r>
              <a:rPr lang="en-US" sz="3200" dirty="0" smtClean="0">
                <a:hlinkClick r:id="rId2"/>
              </a:rPr>
              <a:t>/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862" y="2034381"/>
            <a:ext cx="2484438" cy="248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82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and Career- Other Free Things!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62" y="2273299"/>
            <a:ext cx="12077700" cy="3924301"/>
          </a:xfrm>
        </p:spPr>
        <p:txBody>
          <a:bodyPr>
            <a:noAutofit/>
          </a:bodyPr>
          <a:lstStyle/>
          <a:p>
            <a:r>
              <a:rPr lang="en-US" sz="2800" dirty="0" smtClean="0"/>
              <a:t>Check out the following online tools to help students find their way:</a:t>
            </a:r>
          </a:p>
          <a:p>
            <a:pPr lvl="1"/>
            <a:r>
              <a:rPr lang="en-US" sz="2400" dirty="0" smtClean="0"/>
              <a:t>The Big Five- A free personality Type Survey for Career profiling</a:t>
            </a:r>
          </a:p>
          <a:p>
            <a:pPr lvl="2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www.truity.com/test/big-five-personality-test</a:t>
            </a:r>
            <a:endParaRPr lang="en-US" sz="2000" dirty="0" smtClean="0"/>
          </a:p>
          <a:p>
            <a:pPr lvl="1"/>
            <a:r>
              <a:rPr lang="en-US" sz="2400" dirty="0" err="1" smtClean="0"/>
              <a:t>MyFuture</a:t>
            </a:r>
            <a:r>
              <a:rPr lang="en-US" sz="2400" dirty="0" smtClean="0"/>
              <a:t>- A website that collects information about various jobs by salary, growth and more</a:t>
            </a:r>
          </a:p>
          <a:p>
            <a:pPr lvl="2"/>
            <a:r>
              <a:rPr lang="en-US" sz="2000" dirty="0">
                <a:hlinkClick r:id="rId3"/>
              </a:rPr>
              <a:t>http://www.myfuture.com/careers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/>
            <a:r>
              <a:rPr lang="en-US" sz="2400" dirty="0" smtClean="0"/>
              <a:t>My Next Move- O*NET Produced Service that helps match you with careers</a:t>
            </a:r>
          </a:p>
          <a:p>
            <a:pPr lvl="2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www.mynextmove.org/explore/ip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646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Before we start…. </a:t>
            </a:r>
            <a:br>
              <a:rPr lang="en-US" sz="4000" dirty="0" smtClean="0"/>
            </a:br>
            <a:r>
              <a:rPr lang="en-US" sz="4000" dirty="0" smtClean="0"/>
              <a:t>				Let’s do some Introductions</a:t>
            </a:r>
            <a:r>
              <a:rPr lang="en-US" sz="4000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556001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The more I know about you- the more I can tailor this presentation to your needs.</a:t>
            </a:r>
          </a:p>
          <a:p>
            <a:r>
              <a:rPr lang="en-US" sz="2800" dirty="0" smtClean="0"/>
              <a:t>As we go around, please let me know:</a:t>
            </a:r>
          </a:p>
          <a:p>
            <a:pPr lvl="1"/>
            <a:r>
              <a:rPr lang="en-US" sz="2400" dirty="0" smtClean="0"/>
              <a:t> your </a:t>
            </a:r>
            <a:r>
              <a:rPr lang="en-US" sz="2400" dirty="0" smtClean="0"/>
              <a:t>name and school</a:t>
            </a:r>
            <a:endParaRPr lang="en-US" sz="2400" dirty="0" smtClean="0"/>
          </a:p>
          <a:p>
            <a:pPr lvl="1"/>
            <a:r>
              <a:rPr lang="en-US" sz="2400" dirty="0" smtClean="0"/>
              <a:t>your approximate case load size</a:t>
            </a:r>
          </a:p>
          <a:p>
            <a:pPr lvl="1"/>
            <a:r>
              <a:rPr lang="en-US" sz="2400" dirty="0" smtClean="0"/>
              <a:t>One thing you are interested to learn about in terms of technology for counselors.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8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and Career Independent Work time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102100" y="2374900"/>
            <a:ext cx="4291012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Option 2- Take the </a:t>
            </a:r>
            <a:r>
              <a:rPr lang="en-US" sz="2000" dirty="0" err="1" smtClean="0"/>
              <a:t>webquest</a:t>
            </a:r>
            <a:endParaRPr lang="en-US" sz="2000" dirty="0" smtClean="0"/>
          </a:p>
          <a:p>
            <a:r>
              <a:rPr lang="en-US" sz="2000" dirty="0" smtClean="0"/>
              <a:t>Go to this website</a:t>
            </a:r>
          </a:p>
          <a:p>
            <a:r>
              <a:rPr lang="en-US" sz="2000" dirty="0" smtClean="0"/>
              <a:t>Take the </a:t>
            </a:r>
            <a:r>
              <a:rPr lang="en-US" sz="2000" dirty="0" err="1" smtClean="0"/>
              <a:t>webquest</a:t>
            </a:r>
            <a:endParaRPr lang="en-US" sz="2000" dirty="0" smtClean="0"/>
          </a:p>
          <a:p>
            <a:r>
              <a:rPr lang="en-US" sz="2000" dirty="0" smtClean="0"/>
              <a:t>Decide how to use it with students OR make your own </a:t>
            </a:r>
            <a:r>
              <a:rPr lang="en-US" sz="2000" dirty="0" err="1" smtClean="0"/>
              <a:t>webquest</a:t>
            </a:r>
            <a:endParaRPr lang="en-US" sz="20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2387599"/>
            <a:ext cx="4102100" cy="3873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Option 1- Explore </a:t>
            </a:r>
            <a:r>
              <a:rPr lang="en-US" sz="2000" dirty="0" err="1" smtClean="0"/>
              <a:t>Naviance</a:t>
            </a:r>
            <a:r>
              <a:rPr lang="en-US" sz="2000" dirty="0" smtClean="0"/>
              <a:t> Materials and Test a tool</a:t>
            </a:r>
          </a:p>
          <a:p>
            <a:r>
              <a:rPr lang="en-US" sz="2000" dirty="0" smtClean="0"/>
              <a:t>Log back into </a:t>
            </a:r>
            <a:r>
              <a:rPr lang="en-US" sz="2000" dirty="0" err="1" smtClean="0"/>
              <a:t>Naviance</a:t>
            </a:r>
            <a:endParaRPr lang="en-US" sz="2000" dirty="0" smtClean="0"/>
          </a:p>
          <a:p>
            <a:r>
              <a:rPr lang="en-US" sz="2000" dirty="0" smtClean="0"/>
              <a:t>Select the </a:t>
            </a:r>
            <a:r>
              <a:rPr lang="en-US" sz="2000" dirty="0" err="1" smtClean="0"/>
              <a:t>supermatch</a:t>
            </a:r>
            <a:r>
              <a:rPr lang="en-US" sz="2000" dirty="0" smtClean="0"/>
              <a:t>, Career Interest Surveys, or another feature you have, and practice using it</a:t>
            </a:r>
          </a:p>
          <a:p>
            <a:r>
              <a:rPr lang="en-US" sz="2000" dirty="0" smtClean="0"/>
              <a:t>Make a plan for how to use it with your community (or build a survey on it)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93112" y="2387599"/>
            <a:ext cx="3595688" cy="3873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Option 3- Play with one of the free surveys/Tools provided on the last slide</a:t>
            </a:r>
          </a:p>
          <a:p>
            <a:r>
              <a:rPr lang="en-US" sz="2000" dirty="0" smtClean="0"/>
              <a:t>Decide how you could or could not use this with kids</a:t>
            </a:r>
          </a:p>
          <a:p>
            <a:r>
              <a:rPr lang="en-US" sz="2000" dirty="0" smtClean="0"/>
              <a:t>Google for more free resources!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9881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 and Answers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62" y="2514600"/>
            <a:ext cx="40767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4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5900"/>
            <a:ext cx="9905998" cy="1905000"/>
          </a:xfrm>
        </p:spPr>
        <p:txBody>
          <a:bodyPr/>
          <a:lstStyle/>
          <a:p>
            <a:r>
              <a:rPr lang="en-US" dirty="0" smtClean="0"/>
              <a:t>Promoting the Profession-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2" y="1917699"/>
            <a:ext cx="5614986" cy="4584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Twitter instantly Connect you with your Peers</a:t>
            </a:r>
          </a:p>
          <a:p>
            <a:r>
              <a:rPr lang="en-US" sz="2400" dirty="0" smtClean="0"/>
              <a:t>It can create a web-presence for our often neglected profession</a:t>
            </a:r>
          </a:p>
          <a:p>
            <a:r>
              <a:rPr lang="en-US" sz="2400" dirty="0" smtClean="0"/>
              <a:t>Following leaders like Dr. Trish Hatch, Dr. Ileana Gonzalez, or the hashtag #</a:t>
            </a:r>
            <a:r>
              <a:rPr lang="en-US" sz="2400" dirty="0" err="1" smtClean="0"/>
              <a:t>scchat</a:t>
            </a:r>
            <a:r>
              <a:rPr lang="en-US" sz="2400" dirty="0" smtClean="0"/>
              <a:t> can give you resources and information for your program!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399" y="1758177"/>
            <a:ext cx="4799011" cy="50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2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the Profession-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Take a Resource, Give a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9425"/>
            <a:ext cx="3410743" cy="29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99" y="3019425"/>
            <a:ext cx="3756023" cy="276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43" y="3107164"/>
            <a:ext cx="4826386" cy="26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6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Promoting the Profession-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		Make your Web Presence Known!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18" y="2514600"/>
            <a:ext cx="7011987" cy="41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65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Last independent Work Time!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102100" y="2374900"/>
            <a:ext cx="4291012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Option 2- Google School Counselor blogs for your content area, grade level, or school type and steal ideas for yourself </a:t>
            </a:r>
          </a:p>
          <a:p>
            <a:r>
              <a:rPr lang="en-US" sz="2000" dirty="0" smtClean="0"/>
              <a:t>Later, when you have a minute- give some back!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0" y="2387599"/>
            <a:ext cx="4102100" cy="3873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Option 1- Connect to new people on Twitter or post something about this Presentation to the #SCCHAT hashtag so that we can show others what we are doing!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93112" y="2387599"/>
            <a:ext cx="3595688" cy="3873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Option 3- Go back to your new website and make the title page presentable so that people can interact with your counseling program on the web!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9877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 and Answers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62" y="2514600"/>
            <a:ext cx="40767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6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that we did not cover </a:t>
            </a:r>
            <a:br>
              <a:rPr lang="en-US" dirty="0" smtClean="0"/>
            </a:br>
            <a:r>
              <a:rPr lang="en-US" dirty="0" smtClean="0"/>
              <a:t>	(But that you should know about!)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6249987" cy="3124201"/>
          </a:xfrm>
        </p:spPr>
        <p:txBody>
          <a:bodyPr/>
          <a:lstStyle/>
          <a:p>
            <a:r>
              <a:rPr lang="en-US" dirty="0" smtClean="0"/>
              <a:t>Tinyurl.com- A website that can convert long addresses into short ones</a:t>
            </a:r>
          </a:p>
          <a:p>
            <a:r>
              <a:rPr lang="en-US" dirty="0" smtClean="0"/>
              <a:t>Google Docs- Use the forms for Surveys, Spreadsheets for Data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hlinkClick r:id="rId2"/>
              </a:rPr>
              <a:t>www.tinyurl.com/MrWSurvey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www.qr-code-generator.com</a:t>
            </a:r>
            <a:r>
              <a:rPr lang="en-US" dirty="0" smtClean="0"/>
              <a:t> - Create Codes that can be scanned to link to websites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273300"/>
            <a:ext cx="4100140" cy="4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63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usage In Counseling-</a:t>
            </a:r>
            <a:br>
              <a:rPr lang="en-US" dirty="0" smtClean="0"/>
            </a:br>
            <a:r>
              <a:rPr lang="en-US" dirty="0" smtClean="0"/>
              <a:t>Selling those who are not Open to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5106987" cy="3124201"/>
          </a:xfrm>
        </p:spPr>
        <p:txBody>
          <a:bodyPr/>
          <a:lstStyle/>
          <a:p>
            <a:r>
              <a:rPr lang="en-US" dirty="0" smtClean="0"/>
              <a:t>First- Use Tech to reduce their struggles or demonstrate how effective what they are doing is (i.e. make them look good!)</a:t>
            </a:r>
          </a:p>
          <a:p>
            <a:r>
              <a:rPr lang="en-US" dirty="0" smtClean="0"/>
              <a:t>Second- Introduce one, SMALL tech shift, then keep careful data on how well it works</a:t>
            </a:r>
          </a:p>
          <a:p>
            <a:r>
              <a:rPr lang="en-US" dirty="0" smtClean="0"/>
              <a:t>Third- Based on your earlier successes, show them what else you can do to help kids!</a:t>
            </a:r>
            <a:endParaRPr lang="en-US" dirty="0"/>
          </a:p>
        </p:txBody>
      </p:sp>
      <p:pic>
        <p:nvPicPr>
          <p:cNvPr id="8194" name="Picture 2" descr="http://www-tc.pbs.org/parents/education/files/2012/08/teacher-meeting-467x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514600"/>
            <a:ext cx="4448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3575" y="5181600"/>
            <a:ext cx="435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Surveys, Websites, and Twitter are all EASY places to start!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8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 Lesson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sz="3200" dirty="0" smtClean="0"/>
              <a:t>Go back to the </a:t>
            </a:r>
            <a:r>
              <a:rPr lang="en-US" sz="3200" b="1" u="sng" dirty="0" smtClean="0"/>
              <a:t>app.gosoapbox.com</a:t>
            </a:r>
            <a:r>
              <a:rPr lang="en-US" sz="3200" dirty="0" smtClean="0"/>
              <a:t> website</a:t>
            </a:r>
          </a:p>
          <a:p>
            <a:r>
              <a:rPr lang="en-US" sz="3200" dirty="0" smtClean="0"/>
              <a:t>Enter Code </a:t>
            </a:r>
            <a:r>
              <a:rPr lang="en-US" sz="3200" dirty="0" smtClean="0"/>
              <a:t>“</a:t>
            </a:r>
            <a:r>
              <a:rPr lang="en-US" sz="3200" dirty="0" err="1" smtClean="0"/>
              <a:t>HCPSCounselorPD</a:t>
            </a:r>
            <a:r>
              <a:rPr lang="en-US" sz="3200" dirty="0" smtClean="0"/>
              <a:t>”</a:t>
            </a:r>
            <a:endParaRPr lang="en-US" sz="3200" dirty="0" smtClean="0"/>
          </a:p>
          <a:p>
            <a:r>
              <a:rPr lang="en-US" sz="3200" dirty="0" smtClean="0"/>
              <a:t>Take the post-lesson Survey</a:t>
            </a:r>
          </a:p>
          <a:p>
            <a:r>
              <a:rPr lang="en-US" sz="3200" dirty="0" smtClean="0"/>
              <a:t>When you are finished, take any notes you need, and work on the tech you want to use at your school!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633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Presentation Format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 will show you a few pieces of Technology</a:t>
            </a:r>
          </a:p>
          <a:p>
            <a:r>
              <a:rPr lang="en-US" sz="2800" dirty="0" smtClean="0"/>
              <a:t>I will explain each one and what it is good for</a:t>
            </a:r>
          </a:p>
          <a:p>
            <a:r>
              <a:rPr lang="en-US" sz="2800" dirty="0" smtClean="0"/>
              <a:t>You will have a few minutes to pick one piece of that technology and play with it</a:t>
            </a:r>
          </a:p>
          <a:p>
            <a:r>
              <a:rPr lang="en-US" sz="2800" dirty="0" smtClean="0"/>
              <a:t>Questions and Answers </a:t>
            </a:r>
          </a:p>
          <a:p>
            <a:r>
              <a:rPr lang="en-US" sz="2800" dirty="0" smtClean="0"/>
              <a:t>Repeat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4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7524748" cy="3124201"/>
          </a:xfrm>
        </p:spPr>
        <p:txBody>
          <a:bodyPr/>
          <a:lstStyle/>
          <a:p>
            <a:r>
              <a:rPr lang="en-US" dirty="0" smtClean="0"/>
              <a:t>David Michael Whitfield</a:t>
            </a:r>
          </a:p>
          <a:p>
            <a:r>
              <a:rPr lang="en-US" dirty="0" smtClean="0">
                <a:hlinkClick r:id="rId2"/>
              </a:rPr>
              <a:t>David.Whitfield@hcps.org</a:t>
            </a:r>
            <a:endParaRPr lang="en-US" dirty="0" smtClean="0"/>
          </a:p>
          <a:p>
            <a:r>
              <a:rPr lang="en-US" dirty="0" smtClean="0"/>
              <a:t>410-638-4270</a:t>
            </a:r>
          </a:p>
          <a:p>
            <a:r>
              <a:rPr lang="en-US" dirty="0" smtClean="0"/>
              <a:t>School Counselor, C. Milton Wright High School</a:t>
            </a:r>
          </a:p>
          <a:p>
            <a:r>
              <a:rPr lang="en-US" dirty="0" smtClean="0"/>
              <a:t>Follow us @</a:t>
            </a:r>
            <a:r>
              <a:rPr lang="en-US" dirty="0" err="1" smtClean="0"/>
              <a:t>CounselingCMW</a:t>
            </a:r>
            <a:r>
              <a:rPr lang="en-US" dirty="0" smtClean="0"/>
              <a:t> or 												</a:t>
            </a:r>
            <a:r>
              <a:rPr lang="en-US" dirty="0" smtClean="0">
                <a:hlinkClick r:id="rId3"/>
              </a:rPr>
              <a:t>www.cmwcounseling.weebly.com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1" y="2514600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29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913" y="2527300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If we have extra time- Use it and use </a:t>
            </a:r>
            <a:r>
              <a:rPr lang="en-US" sz="6000" dirty="0" smtClean="0"/>
              <a:t>me AS a resource!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>	</a:t>
            </a:r>
            <a:r>
              <a:rPr lang="en-US" sz="6000" dirty="0" smtClean="0"/>
              <a:t>Otherwise, Take care!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9686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 of Technology Proliferation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5000"/>
            <a:ext cx="4941887" cy="4546599"/>
          </a:xfrm>
        </p:spPr>
        <p:txBody>
          <a:bodyPr/>
          <a:lstStyle/>
          <a:p>
            <a:r>
              <a:rPr lang="en-US" dirty="0"/>
              <a:t>Currently, </a:t>
            </a:r>
            <a:r>
              <a:rPr lang="en-US" dirty="0" smtClean="0"/>
              <a:t>approximately 70 </a:t>
            </a:r>
            <a:r>
              <a:rPr lang="en-US" dirty="0"/>
              <a:t>percent of the U.S. population has Internet access. </a:t>
            </a:r>
            <a:endParaRPr lang="en-US" dirty="0" smtClean="0"/>
          </a:p>
          <a:p>
            <a:r>
              <a:rPr lang="en-US" dirty="0" smtClean="0"/>
              <a:t>Similarly</a:t>
            </a:r>
            <a:r>
              <a:rPr lang="en-US" dirty="0"/>
              <a:t>, estimates indicate that more than </a:t>
            </a:r>
            <a:r>
              <a:rPr lang="en-US" dirty="0" smtClean="0"/>
              <a:t>90 </a:t>
            </a:r>
            <a:r>
              <a:rPr lang="en-US" dirty="0"/>
              <a:t>percent of the U.S. </a:t>
            </a:r>
            <a:r>
              <a:rPr lang="en-US" dirty="0" smtClean="0"/>
              <a:t>population under age 45 </a:t>
            </a:r>
            <a:r>
              <a:rPr lang="en-US" dirty="0"/>
              <a:t>has </a:t>
            </a:r>
            <a:r>
              <a:rPr lang="en-US" dirty="0" smtClean="0"/>
              <a:t>their own cell </a:t>
            </a:r>
            <a:r>
              <a:rPr lang="en-US" dirty="0" smtClean="0"/>
              <a:t>phones.</a:t>
            </a:r>
          </a:p>
          <a:p>
            <a:r>
              <a:rPr lang="en-US" dirty="0" smtClean="0"/>
              <a:t>Students, their families, our colleagues, and our world is using technological resources at an EXPONENTIALLY GROWING RATE</a:t>
            </a:r>
          </a:p>
        </p:txBody>
      </p:sp>
      <p:pic>
        <p:nvPicPr>
          <p:cNvPr id="1026" name="Picture 2" descr="https://nyobetabeat.files.wordpress.com/2012/10/baby-ipa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48" y="4178299"/>
            <a:ext cx="2236704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idsinthehouse.com/sites/default/files/too_much_tech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91" y="2768391"/>
            <a:ext cx="2599267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dweek.com/files/imagecache/node-detail/news_article/teenagers-computer-hed-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432300"/>
            <a:ext cx="3186939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nnect2mums.com.au/cms/wp-content/uploads/2013/05/McAfeeTween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13" y="1814303"/>
            <a:ext cx="3101975" cy="20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should Counselors care?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Technology increases your reach</a:t>
            </a:r>
          </a:p>
          <a:p>
            <a:r>
              <a:rPr lang="en-US" sz="2800" dirty="0" smtClean="0"/>
              <a:t>Technology makes your work more efficient</a:t>
            </a:r>
          </a:p>
          <a:p>
            <a:r>
              <a:rPr lang="en-US" sz="2800" dirty="0" smtClean="0"/>
              <a:t>Technology is being used by your students- the more you know, the more you can help</a:t>
            </a:r>
          </a:p>
          <a:p>
            <a:r>
              <a:rPr lang="en-US" sz="2800" dirty="0" smtClean="0"/>
              <a:t>Technology makes you look as good as you are, not just in observations, but for the world!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7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exists that helps counselors?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313" y="2514601"/>
            <a:ext cx="9905998" cy="37973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Think about these categories:</a:t>
            </a:r>
          </a:p>
          <a:p>
            <a:pPr lvl="1"/>
            <a:r>
              <a:rPr lang="en-US" sz="2800" strike="sngStrike" dirty="0">
                <a:effectLst/>
              </a:rPr>
              <a:t>Intra-office </a:t>
            </a:r>
            <a:r>
              <a:rPr lang="en-US" sz="2800" strike="sngStrike" dirty="0" smtClean="0">
                <a:effectLst/>
              </a:rPr>
              <a:t>sharing </a:t>
            </a:r>
            <a:r>
              <a:rPr lang="en-US" sz="2800" dirty="0" smtClean="0">
                <a:effectLst/>
              </a:rPr>
              <a:t>(Handled by Office365)</a:t>
            </a:r>
          </a:p>
          <a:p>
            <a:pPr lvl="1"/>
            <a:r>
              <a:rPr lang="en-US" sz="2800" dirty="0" smtClean="0">
                <a:effectLst/>
              </a:rPr>
              <a:t>Data Collection!!!</a:t>
            </a:r>
            <a:endParaRPr lang="en-US" sz="2800" strike="sngStrike" dirty="0">
              <a:effectLst/>
            </a:endParaRPr>
          </a:p>
          <a:p>
            <a:pPr lvl="1"/>
            <a:r>
              <a:rPr lang="en-US" sz="2800" dirty="0" smtClean="0">
                <a:effectLst/>
              </a:rPr>
              <a:t>Communications</a:t>
            </a:r>
          </a:p>
          <a:p>
            <a:pPr lvl="1"/>
            <a:r>
              <a:rPr lang="en-US" sz="2800" dirty="0" smtClean="0">
                <a:effectLst/>
              </a:rPr>
              <a:t>classroom lessons</a:t>
            </a:r>
          </a:p>
          <a:p>
            <a:pPr lvl="1"/>
            <a:r>
              <a:rPr lang="en-US" sz="2800" dirty="0" smtClean="0">
                <a:effectLst/>
              </a:rPr>
              <a:t>college </a:t>
            </a:r>
            <a:r>
              <a:rPr lang="en-US" sz="2800" dirty="0">
                <a:effectLst/>
              </a:rPr>
              <a:t>and career </a:t>
            </a:r>
            <a:r>
              <a:rPr lang="en-US" sz="2800" dirty="0" smtClean="0">
                <a:effectLst/>
              </a:rPr>
              <a:t>exploration</a:t>
            </a:r>
          </a:p>
          <a:p>
            <a:pPr lvl="1"/>
            <a:r>
              <a:rPr lang="en-US" sz="2800" dirty="0" smtClean="0">
                <a:effectLst/>
              </a:rPr>
              <a:t>promotion </a:t>
            </a:r>
            <a:r>
              <a:rPr lang="en-US" sz="2800" dirty="0">
                <a:effectLst/>
              </a:rPr>
              <a:t>of profession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3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609600"/>
            <a:ext cx="119507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Data Collection- Never Easier than </a:t>
            </a:r>
            <a:r>
              <a:rPr lang="en-US" dirty="0" err="1" smtClean="0"/>
              <a:t>GooglE</a:t>
            </a:r>
            <a:r>
              <a:rPr lang="en-US" dirty="0" smtClean="0"/>
              <a:t> Forms!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74" y="2228850"/>
            <a:ext cx="8492521" cy="40386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Excel surveys in Office 365 are good, but the google surveys have more options, flexibility, and accessibility</a:t>
            </a:r>
            <a:endParaRPr lang="en-US" dirty="0" smtClean="0"/>
          </a:p>
          <a:p>
            <a:r>
              <a:rPr lang="en-US" dirty="0" smtClean="0"/>
              <a:t>Each survey you create automatically generates a responses chart which Google will analyze for you using the Explore tool (so you don’t need to be an excel genius).</a:t>
            </a:r>
            <a:endParaRPr lang="en-US" dirty="0" smtClean="0"/>
          </a:p>
          <a:p>
            <a:r>
              <a:rPr lang="en-US" dirty="0" smtClean="0"/>
              <a:t>Google surveys, spreadsheets, and other forms can be shared just as easily as in the Office365 platform</a:t>
            </a:r>
            <a:endParaRPr lang="en-US" dirty="0" smtClean="0"/>
          </a:p>
          <a:p>
            <a:r>
              <a:rPr lang="en-US" dirty="0" smtClean="0"/>
              <a:t>Surveys have customizable themes and come free with a google account!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5" y="2273300"/>
            <a:ext cx="3106984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Here’s a Real Example!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Go here and </a:t>
            </a:r>
            <a:r>
              <a:rPr lang="en-US" sz="3200" dirty="0" smtClean="0"/>
              <a:t>check out the CMW Community Needs Assessment from This Year:</a:t>
            </a:r>
            <a:endParaRPr lang="en-US" sz="3200" dirty="0" smtClean="0"/>
          </a:p>
          <a:p>
            <a:r>
              <a:rPr lang="en-US" sz="3200" b="1" dirty="0">
                <a:hlinkClick r:id="rId2"/>
              </a:rPr>
              <a:t>http://</a:t>
            </a:r>
            <a:r>
              <a:rPr lang="en-US" sz="3200" b="1" dirty="0" smtClean="0">
                <a:hlinkClick r:id="rId2"/>
              </a:rPr>
              <a:t>tinyurl.com/CMWNeeds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(That custom link maker is something I show the resource for at the end of the talk)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9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2031</Words>
  <Application>Microsoft Office PowerPoint</Application>
  <PresentationFormat>Widescreen</PresentationFormat>
  <Paragraphs>203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Tw Cen MT</vt:lpstr>
      <vt:lpstr>Mesh</vt:lpstr>
      <vt:lpstr>Counseling in the  Digital Age</vt:lpstr>
      <vt:lpstr>Presentation Objectives</vt:lpstr>
      <vt:lpstr>Before we start….      Let’s do some Introductions!</vt:lpstr>
      <vt:lpstr>Presentation Format</vt:lpstr>
      <vt:lpstr>The Fact of Technology Proliferation</vt:lpstr>
      <vt:lpstr>Why should Counselors care?</vt:lpstr>
      <vt:lpstr>What exists that helps counselors?</vt:lpstr>
      <vt:lpstr>Data Collection- Never Easier than GooglE Forms!</vt:lpstr>
      <vt:lpstr>Here’s a Real Example!</vt:lpstr>
      <vt:lpstr>Collecting Data     Naviance Surveys</vt:lpstr>
      <vt:lpstr>Check out the following slide from a data presentation built with Naviance Survey results!</vt:lpstr>
      <vt:lpstr>Pre-Post Data Comparisons by Objective</vt:lpstr>
      <vt:lpstr>Data Collection- independent Work time</vt:lpstr>
      <vt:lpstr>Questions and Answers</vt:lpstr>
      <vt:lpstr>Communications Tech-        Remind! (formerly Remind101)</vt:lpstr>
      <vt:lpstr>Communications Tech- Twitter</vt:lpstr>
      <vt:lpstr>Communications Tech-       Twitter Crash Course</vt:lpstr>
      <vt:lpstr>Communications Tech- Websites</vt:lpstr>
      <vt:lpstr>Communications Tech- CMW Example</vt:lpstr>
      <vt:lpstr>Communications Tech-        Independent Work time</vt:lpstr>
      <vt:lpstr>Questions and Answers</vt:lpstr>
      <vt:lpstr>Classroom Lessons Tech- Go.Soapbox.com</vt:lpstr>
      <vt:lpstr>Classroom Lesson Tech-       Naviance Surveys</vt:lpstr>
      <vt:lpstr>Let’s Test our System-  Would you rather see a brief Tutorial of Naviance or GoSoapBox?</vt:lpstr>
      <vt:lpstr>Classroom Lessons Tech-          Independent work Time!</vt:lpstr>
      <vt:lpstr>Questions and Answers</vt:lpstr>
      <vt:lpstr>College and Career Tech- Naviance</vt:lpstr>
      <vt:lpstr>College and Career- Webquests</vt:lpstr>
      <vt:lpstr>College and Career- Other Free Things!</vt:lpstr>
      <vt:lpstr>College and Career Independent Work time</vt:lpstr>
      <vt:lpstr>Questions and Answers</vt:lpstr>
      <vt:lpstr>Promoting the Profession- Twitter</vt:lpstr>
      <vt:lpstr>Promoting the Profession-    Take a Resource, Give a resource</vt:lpstr>
      <vt:lpstr>Promoting the Profession-    Make your Web Presence Known!</vt:lpstr>
      <vt:lpstr>Last independent Work Time!</vt:lpstr>
      <vt:lpstr>Questions and Answers</vt:lpstr>
      <vt:lpstr>Technologies that we did not cover   (But that you should know about!)</vt:lpstr>
      <vt:lpstr>Technology usage In Counseling- Selling those who are not Open to it</vt:lpstr>
      <vt:lpstr>Post- Lesson Survey</vt:lpstr>
      <vt:lpstr>Contact information</vt:lpstr>
      <vt:lpstr>If we have extra time- Use it and use me AS a resource!  Otherwise, Take care!</vt:lpstr>
    </vt:vector>
  </TitlesOfParts>
  <Company>Harford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Counseling in the  Digital Age</dc:title>
  <dc:creator>Whitfield, David</dc:creator>
  <cp:lastModifiedBy>Whitfield, David</cp:lastModifiedBy>
  <cp:revision>41</cp:revision>
  <dcterms:created xsi:type="dcterms:W3CDTF">2015-06-18T11:40:27Z</dcterms:created>
  <dcterms:modified xsi:type="dcterms:W3CDTF">2015-11-24T01:20:09Z</dcterms:modified>
</cp:coreProperties>
</file>