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mwcounseling.weebly.com/updates-and-news" TargetMode="External"/><Relationship Id="rId2" Type="http://schemas.openxmlformats.org/officeDocument/2006/relationships/hyperlink" Target="http://cmwcounseling.weebly.com/document-libra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wcounseling.weebly.com/meet-the-counseling-team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College and Career Lessons Results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CMW Counseling Team</a:t>
            </a:r>
            <a:br>
              <a:rPr lang="en-US" dirty="0" smtClean="0"/>
            </a:br>
            <a:r>
              <a:rPr lang="en-US" dirty="0" smtClean="0"/>
              <a:t>Presentation by: M. Whitfield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3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if I have 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Look in our School Counseling Website document library for presentations, handouts, materials, and more (</a:t>
            </a:r>
            <a:r>
              <a:rPr lang="en-US" sz="3200" dirty="0">
                <a:hlinkClick r:id="rId2"/>
              </a:rPr>
              <a:t>http://cmwcounseling.weebly.com/document-library.html</a:t>
            </a:r>
            <a:r>
              <a:rPr lang="en-US" sz="3200" dirty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Check out the news section of our School Counseling website for upcoming events and information (</a:t>
            </a:r>
            <a:r>
              <a:rPr lang="en-US" sz="3200" dirty="0">
                <a:hlinkClick r:id="rId3"/>
              </a:rPr>
              <a:t>http://cmwcounseling.weebly.com/updates-and-news</a:t>
            </a:r>
            <a:r>
              <a:rPr lang="en-US" sz="32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Contact us using the contact information on our website (</a:t>
            </a:r>
            <a:r>
              <a:rPr lang="en-US" sz="3200" dirty="0">
                <a:hlinkClick r:id="rId4"/>
              </a:rPr>
              <a:t>http://cmwcounseling.weebly.com/meet-the-counseling-team.html</a:t>
            </a:r>
            <a:r>
              <a:rPr lang="en-US" sz="32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1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When,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 Who: All 11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students at CMW (n~ </a:t>
            </a:r>
            <a:r>
              <a:rPr lang="en-US" sz="3600" dirty="0" smtClean="0"/>
              <a:t>336)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What: Lessons on how to use </a:t>
            </a:r>
            <a:r>
              <a:rPr lang="en-US" sz="3600" dirty="0" err="1" smtClean="0"/>
              <a:t>Naviance</a:t>
            </a:r>
            <a:r>
              <a:rPr lang="en-US" sz="3600" dirty="0" smtClean="0"/>
              <a:t> to search for and plan for your college and career future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When: </a:t>
            </a:r>
            <a:r>
              <a:rPr lang="en-US" sz="3600" dirty="0" smtClean="0"/>
              <a:t>December 14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r>
              <a:rPr lang="en-US" sz="3600" dirty="0" smtClean="0"/>
              <a:t>to </a:t>
            </a:r>
            <a:r>
              <a:rPr lang="en-US" sz="3600" dirty="0" smtClean="0"/>
              <a:t>December </a:t>
            </a:r>
            <a:r>
              <a:rPr lang="en-US" sz="3600" dirty="0" smtClean="0"/>
              <a:t>18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of </a:t>
            </a:r>
            <a:r>
              <a:rPr lang="en-US" sz="3600" dirty="0" smtClean="0"/>
              <a:t>2015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Where: In the </a:t>
            </a:r>
            <a:r>
              <a:rPr lang="en-US" sz="3600" dirty="0" err="1" smtClean="0"/>
              <a:t>Wrighting</a:t>
            </a:r>
            <a:r>
              <a:rPr lang="en-US" sz="3600" dirty="0" smtClean="0"/>
              <a:t> Center!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691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we teach these lessons?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To teach students how to search for colleges that fit them using the </a:t>
            </a:r>
            <a:r>
              <a:rPr lang="en-US" sz="3200" dirty="0" err="1" smtClean="0"/>
              <a:t>SuperMatch</a:t>
            </a:r>
            <a:r>
              <a:rPr lang="en-US" sz="3200" dirty="0" smtClean="0"/>
              <a:t> Tool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To teach students how to compare and contrast the admissions criteria of various colleges and careers in order to plan for their future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To teach students how to use </a:t>
            </a:r>
            <a:r>
              <a:rPr lang="en-US" sz="3200" dirty="0" err="1" smtClean="0"/>
              <a:t>Naviance</a:t>
            </a:r>
            <a:r>
              <a:rPr lang="en-US" sz="3200" dirty="0" smtClean="0"/>
              <a:t> to track their searches and preferences using the favorites list.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8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</a:t>
            </a:r>
            <a:r>
              <a:rPr lang="en-US" dirty="0" smtClean="0"/>
              <a:t>do?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92300"/>
            <a:ext cx="972007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To assess our presentation’s efficacy, we collect survey, usage, and short answer data on our student’s progress, confidence, and skills.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The data in the presentation will show how our students began the lesson and how they ended the lesson- we look for growth or maintenance of skills and confidence.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Remember- this data is only a number to show our effects in a moment- the real data comes with our college and career placement and matriculation rates!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529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or Career Focus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At the beginning of the lesson, </a:t>
            </a:r>
            <a:r>
              <a:rPr lang="en-US" sz="3200" dirty="0" smtClean="0"/>
              <a:t>67.2% </a:t>
            </a:r>
            <a:r>
              <a:rPr lang="en-US" sz="3200" dirty="0" smtClean="0"/>
              <a:t>of students wanted to focus on College, and </a:t>
            </a:r>
            <a:r>
              <a:rPr lang="en-US" sz="3200" dirty="0" smtClean="0"/>
              <a:t>32.8% </a:t>
            </a:r>
            <a:r>
              <a:rPr lang="en-US" sz="3200" dirty="0" smtClean="0"/>
              <a:t>wanted to focus on Careers.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At the end of the lesson, </a:t>
            </a:r>
            <a:r>
              <a:rPr lang="en-US" sz="3200" dirty="0" smtClean="0"/>
              <a:t>79% </a:t>
            </a:r>
            <a:r>
              <a:rPr lang="en-US" sz="3200" dirty="0" smtClean="0"/>
              <a:t>of students wanted to focus on College, and </a:t>
            </a:r>
            <a:r>
              <a:rPr lang="en-US" sz="3200" dirty="0" smtClean="0"/>
              <a:t>21% </a:t>
            </a:r>
            <a:r>
              <a:rPr lang="en-US" sz="3200" dirty="0" smtClean="0"/>
              <a:t>wanted to focus on Careers.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That means that about </a:t>
            </a:r>
            <a:r>
              <a:rPr lang="en-US" sz="3200" dirty="0" smtClean="0"/>
              <a:t>12% of the </a:t>
            </a:r>
            <a:r>
              <a:rPr lang="en-US" sz="3200" dirty="0" smtClean="0"/>
              <a:t>students that were not thinking about college were inspired by this lesson to focus their future plans on college!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39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Naviance</a:t>
            </a:r>
            <a:r>
              <a:rPr lang="en-US" dirty="0" smtClean="0"/>
              <a:t> for College Searching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7292" y="2273300"/>
            <a:ext cx="174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the lesson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26192" y="3764102"/>
            <a:ext cx="174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the lesson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5500" y="3764102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That means that the students grew an average of </a:t>
            </a:r>
            <a:r>
              <a:rPr lang="en-US" sz="2400" b="1" dirty="0" smtClean="0"/>
              <a:t>34% </a:t>
            </a:r>
            <a:r>
              <a:rPr lang="en-US" sz="2400" b="1" dirty="0" smtClean="0"/>
              <a:t>growth</a:t>
            </a:r>
            <a:r>
              <a:rPr lang="en-US" sz="2400" dirty="0" smtClean="0"/>
              <a:t> in confidence with using the Naviance system to search for and track their college interests! (And near perfect confidence with logging in- the first hurdle!)</a:t>
            </a:r>
            <a:endParaRPr lang="en-US" sz="2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5500" y="2267793"/>
            <a:ext cx="9211792" cy="13133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449" y="3581140"/>
            <a:ext cx="3398831" cy="15115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48449" y="5537200"/>
            <a:ext cx="325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(3% better results than last year across the board!)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2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Naviance</a:t>
            </a:r>
            <a:r>
              <a:rPr lang="en-US" dirty="0" smtClean="0"/>
              <a:t> for </a:t>
            </a:r>
            <a:r>
              <a:rPr lang="en-US" dirty="0" err="1" smtClean="0"/>
              <a:t>CAreer</a:t>
            </a:r>
            <a:r>
              <a:rPr lang="en-US" dirty="0" smtClean="0"/>
              <a:t> Searching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7292" y="2273300"/>
            <a:ext cx="174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the lesson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26192" y="3764102"/>
            <a:ext cx="174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the lesson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5500" y="3764102"/>
            <a:ext cx="533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That means that the students grew an average of </a:t>
            </a:r>
            <a:r>
              <a:rPr lang="en-US" sz="2400" b="1" dirty="0" smtClean="0"/>
              <a:t>~</a:t>
            </a:r>
            <a:r>
              <a:rPr lang="en-US" sz="2400" b="1" dirty="0" smtClean="0"/>
              <a:t>26% </a:t>
            </a:r>
            <a:r>
              <a:rPr lang="en-US" sz="2400" b="1" dirty="0" smtClean="0"/>
              <a:t>growth</a:t>
            </a:r>
            <a:r>
              <a:rPr lang="en-US" sz="2400" dirty="0" smtClean="0"/>
              <a:t> in confidence with using the Naviance system to search for and track their career interests! (Notice also that the average starting confidence of about 70%, likely due to the previous year’s career lesson)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1991016"/>
            <a:ext cx="9211792" cy="15045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300" y="3647658"/>
            <a:ext cx="3957581" cy="15466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48449" y="5537200"/>
            <a:ext cx="325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(6% better results than last year across the board!)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1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Post-Secondary Plans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7292" y="2273300"/>
            <a:ext cx="174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the lesson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26192" y="3764102"/>
            <a:ext cx="174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the lesson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5500" y="3764102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Key take-</a:t>
            </a:r>
            <a:r>
              <a:rPr lang="en-US" sz="2400" dirty="0" err="1" smtClean="0"/>
              <a:t>aways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~6.2% </a:t>
            </a:r>
            <a:r>
              <a:rPr lang="en-US" sz="2400" dirty="0" smtClean="0"/>
              <a:t>decline in people with no plan</a:t>
            </a:r>
          </a:p>
          <a:p>
            <a:r>
              <a:rPr lang="en-US" sz="2400" dirty="0" smtClean="0"/>
              <a:t>~11% </a:t>
            </a:r>
            <a:r>
              <a:rPr lang="en-US" sz="2400" dirty="0" smtClean="0"/>
              <a:t>increase in people knowing basic college plan, </a:t>
            </a:r>
            <a:r>
              <a:rPr lang="en-US" sz="2400" dirty="0" smtClean="0"/>
              <a:t>2.4% </a:t>
            </a:r>
            <a:r>
              <a:rPr lang="en-US" sz="2400" dirty="0" smtClean="0"/>
              <a:t>increase in people with specific plan, and </a:t>
            </a:r>
            <a:r>
              <a:rPr lang="en-US" sz="2400" dirty="0" smtClean="0"/>
              <a:t>2.1% </a:t>
            </a:r>
            <a:r>
              <a:rPr lang="en-US" sz="2400" dirty="0" smtClean="0"/>
              <a:t>increase in people with one singular, concrete plan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35" y="1806574"/>
            <a:ext cx="9591675" cy="18267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887" y="3671470"/>
            <a:ext cx="3378994" cy="168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4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Student usage data will be monitored to see how well our lesson prepared them to use the system/if they apply the training.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Counselors will use their short answer data to consult with their students in order to help them 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Parents will be trained on the system at </a:t>
            </a:r>
            <a:r>
              <a:rPr lang="en-US" sz="4000" dirty="0" err="1" smtClean="0"/>
              <a:t>Naviance</a:t>
            </a:r>
            <a:r>
              <a:rPr lang="en-US" sz="4000" dirty="0" smtClean="0"/>
              <a:t> Night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924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367</TotalTime>
  <Words>617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11th Grade College and Career Lessons Results Data</vt:lpstr>
      <vt:lpstr>Who, what, When, Where?</vt:lpstr>
      <vt:lpstr>Why did we teach these lessons?</vt:lpstr>
      <vt:lpstr>How did we do? </vt:lpstr>
      <vt:lpstr>College or Career Focus </vt:lpstr>
      <vt:lpstr>Using Naviance for College Searching</vt:lpstr>
      <vt:lpstr>Using Naviance for CAreer Searching</vt:lpstr>
      <vt:lpstr>Post-Secondary Plans</vt:lpstr>
      <vt:lpstr>Follow-Up  </vt:lpstr>
      <vt:lpstr>What can I do if I have questions? 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11th Grade College and Career Lessons Results Data</dc:title>
  <dc:creator>Whitfield, David</dc:creator>
  <cp:lastModifiedBy>Whitfield, David</cp:lastModifiedBy>
  <cp:revision>13</cp:revision>
  <dcterms:created xsi:type="dcterms:W3CDTF">2014-12-17T12:32:56Z</dcterms:created>
  <dcterms:modified xsi:type="dcterms:W3CDTF">2016-01-11T23:22:26Z</dcterms:modified>
</cp:coreProperties>
</file>