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1" r:id="rId5"/>
    <p:sldId id="260" r:id="rId6"/>
    <p:sldId id="25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2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19F4B3-5ABF-4747-9304-414217D199DF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984E4-5F72-4DE4-8690-7EE3CAB27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850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49D04DBA-E508-4819-9457-7A57CF2FB822}" type="slidenum">
              <a:rPr lang="en-US" altLang="en-US">
                <a:latin typeface="Arial" charset="0"/>
              </a:rPr>
              <a:pPr/>
              <a:t>1</a:t>
            </a:fld>
            <a:endParaRPr lang="en-US" altLang="en-US">
              <a:latin typeface="Arial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Most test also contain a 10</a:t>
            </a:r>
            <a:r>
              <a:rPr lang="en-US" altLang="en-US" baseline="30000" smtClean="0"/>
              <a:t>th</a:t>
            </a:r>
            <a:r>
              <a:rPr lang="en-US" altLang="en-US" smtClean="0"/>
              <a:t> unscored, 25-minute subsection – the “equating” or variable subsection – that maybe critical reading, math, or multiple choice writing subsection</a:t>
            </a:r>
          </a:p>
          <a:p>
            <a:pPr eaLnBrk="1" hangingPunct="1"/>
            <a:r>
              <a:rPr lang="en-US" altLang="en-US" smtClean="0"/>
              <a:t>Both the placement and the content of this section varies on different versions of the test</a:t>
            </a:r>
          </a:p>
          <a:p>
            <a:pPr eaLnBrk="1" hangingPunct="1"/>
            <a:r>
              <a:rPr lang="en-US" altLang="en-US" smtClean="0"/>
              <a:t>Students will have different versions of the test as far as the order of the content and what is included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3047672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1529931E-9FAB-4125-9A91-D359853479A4}" type="slidenum">
              <a:rPr lang="en-US" altLang="en-US">
                <a:latin typeface="Arial" charset="0"/>
              </a:rPr>
              <a:pPr/>
              <a:t>2</a:t>
            </a:fld>
            <a:endParaRPr lang="en-US" altLang="en-US">
              <a:latin typeface="Arial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If there are 8 sections and you save 1 minute on each section by already knowing what the direction say that is 8 additional minutes you could have worked problems on the test.</a:t>
            </a:r>
          </a:p>
        </p:txBody>
      </p:sp>
    </p:spTree>
    <p:extLst>
      <p:ext uri="{BB962C8B-B14F-4D97-AF65-F5344CB8AC3E}">
        <p14:creationId xmlns:p14="http://schemas.microsoft.com/office/powerpoint/2010/main" val="3049732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7BF6-797D-44BC-8796-03A4542A0911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B9A1-8F07-40ED-8D66-2BBC6BB00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18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7BF6-797D-44BC-8796-03A4542A0911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B9A1-8F07-40ED-8D66-2BBC6BB00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94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7BF6-797D-44BC-8796-03A4542A0911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B9A1-8F07-40ED-8D66-2BBC6BB00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75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7BF6-797D-44BC-8796-03A4542A0911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B9A1-8F07-40ED-8D66-2BBC6BB00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93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7BF6-797D-44BC-8796-03A4542A0911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B9A1-8F07-40ED-8D66-2BBC6BB00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38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7BF6-797D-44BC-8796-03A4542A0911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B9A1-8F07-40ED-8D66-2BBC6BB00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60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7BF6-797D-44BC-8796-03A4542A0911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B9A1-8F07-40ED-8D66-2BBC6BB00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236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7BF6-797D-44BC-8796-03A4542A0911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B9A1-8F07-40ED-8D66-2BBC6BB00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983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7BF6-797D-44BC-8796-03A4542A0911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B9A1-8F07-40ED-8D66-2BBC6BB00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98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7BF6-797D-44BC-8796-03A4542A0911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B9A1-8F07-40ED-8D66-2BBC6BB00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912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7BF6-797D-44BC-8796-03A4542A0911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B9A1-8F07-40ED-8D66-2BBC6BB00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992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E7BF6-797D-44BC-8796-03A4542A0911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DB9A1-8F07-40ED-8D66-2BBC6BB00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749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t.collegeboard.com/practice/sat-study-plan" TargetMode="External"/><Relationship Id="rId2" Type="http://schemas.openxmlformats.org/officeDocument/2006/relationships/hyperlink" Target="http://www.sat.collegeboard.com/practice/sat-practice-question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t.collegboard.com/practic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200" dirty="0" smtClean="0"/>
              <a:t>What does the test look like?</a:t>
            </a:r>
          </a:p>
        </p:txBody>
      </p:sp>
      <p:graphicFrame>
        <p:nvGraphicFramePr>
          <p:cNvPr id="22611" name="Group 83"/>
          <p:cNvGraphicFramePr>
            <a:graphicFrameLocks noGrp="1"/>
          </p:cNvGraphicFramePr>
          <p:nvPr>
            <p:ph idx="1"/>
          </p:nvPr>
        </p:nvGraphicFramePr>
        <p:xfrm>
          <a:off x="304800" y="762000"/>
          <a:ext cx="8686800" cy="5919788"/>
        </p:xfrm>
        <a:graphic>
          <a:graphicData uri="http://schemas.openxmlformats.org/drawingml/2006/table">
            <a:tbl>
              <a:tblPr/>
              <a:tblGrid>
                <a:gridCol w="3581400"/>
                <a:gridCol w="3429000"/>
                <a:gridCol w="1676400"/>
              </a:tblGrid>
              <a:tr h="6572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Content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Number of Questions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42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Critical Reading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70 minutes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Two 25-minute sections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One 20-minute section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Extended Reasoning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Literal Comprehension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Vocabulary in Context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Sentence Completions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Total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36-40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4-6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4-6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67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3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Mathematics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70 minutes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Two 25-minute sections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One 20-minute section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Number &amp; Operations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Algebra &amp; Functions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Geometry &amp; Measurement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Data Analysis, Statistics &amp; Probability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Total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11-14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19-22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14-16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5-8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54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34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Writing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60 minutes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One 25-minute essay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One 25-minute multiple choice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One 10-minute multiple choice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Essay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Improving Sentences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Identifying Sentence Errors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Improving Paragraphs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Total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341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Overall Test Tactics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Learn the section directions now.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Answer easy questions first.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Mark skipped questions so you can quickly locate them.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Guess….. IF you can eliminate at least one answer choice.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Skip any question if you don’t have the faintest idea about the answer.  You DON’T lose points!</a:t>
            </a:r>
          </a:p>
        </p:txBody>
      </p:sp>
    </p:spTree>
    <p:extLst>
      <p:ext uri="{BB962C8B-B14F-4D97-AF65-F5344CB8AC3E}">
        <p14:creationId xmlns:p14="http://schemas.microsoft.com/office/powerpoint/2010/main" val="300911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Overall Test Tactics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Easy questions usually precede hard ones.</a:t>
            </a:r>
          </a:p>
          <a:p>
            <a:pPr eaLnBrk="1" hangingPunct="1"/>
            <a:r>
              <a:rPr lang="en-US" altLang="en-US" sz="2800" smtClean="0"/>
              <a:t>Don’t change an answer unless you’re sure you made an error.</a:t>
            </a:r>
          </a:p>
          <a:p>
            <a:pPr eaLnBrk="1" hangingPunct="1"/>
            <a:r>
              <a:rPr lang="en-US" altLang="en-US" sz="2800" smtClean="0"/>
              <a:t>Read the words of the question carefully.  Be sure to answer the question asked and not the question you recall from a practice test.</a:t>
            </a:r>
          </a:p>
        </p:txBody>
      </p:sp>
    </p:spTree>
    <p:extLst>
      <p:ext uri="{BB962C8B-B14F-4D97-AF65-F5344CB8AC3E}">
        <p14:creationId xmlns:p14="http://schemas.microsoft.com/office/powerpoint/2010/main" val="157230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295400"/>
          </a:xfrm>
        </p:spPr>
        <p:txBody>
          <a:bodyPr/>
          <a:lstStyle/>
          <a:p>
            <a:pPr eaLnBrk="1" hangingPunct="1"/>
            <a:r>
              <a:rPr lang="en-US" altLang="en-US" sz="3600" dirty="0" smtClean="0"/>
              <a:t>Using the College Board site to prepare for the SAT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686800" cy="3657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en-US" sz="2400" dirty="0">
                <a:hlinkClick r:id="rId2"/>
              </a:rPr>
              <a:t>http://</a:t>
            </a:r>
            <a:r>
              <a:rPr lang="en-US" altLang="en-US" sz="2400" dirty="0" smtClean="0">
                <a:hlinkClick r:id="rId2"/>
              </a:rPr>
              <a:t>sat.collegeboard.org/about-tests</a:t>
            </a:r>
          </a:p>
          <a:p>
            <a:pPr>
              <a:buNone/>
            </a:pPr>
            <a:r>
              <a:rPr lang="en-US" altLang="en-US" sz="2400" dirty="0">
                <a:hlinkClick r:id="rId2"/>
              </a:rPr>
              <a:t>  </a:t>
            </a:r>
            <a:r>
              <a:rPr lang="en-US" altLang="en-US" sz="2400" dirty="0" smtClean="0">
                <a:hlinkClick r:id="rId2"/>
              </a:rPr>
              <a:t>  </a:t>
            </a:r>
          </a:p>
          <a:p>
            <a:pPr>
              <a:buNone/>
            </a:pPr>
            <a:r>
              <a:rPr lang="en-US" altLang="en-US" sz="2400" u="sng" dirty="0">
                <a:hlinkClick r:id="rId2"/>
              </a:rPr>
              <a:t> </a:t>
            </a:r>
            <a:r>
              <a:rPr lang="en-US" altLang="en-US" sz="2400" u="sng" dirty="0">
                <a:hlinkClick r:id="rId2"/>
              </a:rPr>
              <a:t>  </a:t>
            </a:r>
            <a:endParaRPr lang="en-US" altLang="en-US" sz="2400" dirty="0">
              <a:hlinkClick r:id="rId2"/>
            </a:endParaRPr>
          </a:p>
          <a:p>
            <a:pPr eaLnBrk="1" hangingPunct="1">
              <a:buFontTx/>
              <a:buNone/>
            </a:pPr>
            <a:r>
              <a:rPr lang="en-US" altLang="en-US" sz="2400" dirty="0" smtClean="0">
                <a:hlinkClick r:id="rId2"/>
              </a:rPr>
              <a:t>www.sat.collegeboard.com/practice/sat-practice-questions</a:t>
            </a:r>
            <a:endParaRPr lang="en-US" altLang="en-US" sz="2400" dirty="0" smtClean="0"/>
          </a:p>
          <a:p>
            <a:pPr eaLnBrk="1" hangingPunct="1">
              <a:buFontTx/>
              <a:buNone/>
            </a:pPr>
            <a:r>
              <a:rPr lang="en-US" altLang="en-US" sz="2400" dirty="0" smtClean="0"/>
              <a:t>	Sample questions for each area of the test as well as a full length practice test</a:t>
            </a:r>
          </a:p>
          <a:p>
            <a:pPr eaLnBrk="1" hangingPunct="1">
              <a:buFontTx/>
              <a:buNone/>
            </a:pPr>
            <a:endParaRPr lang="en-US" altLang="en-US" sz="2400" dirty="0" smtClean="0"/>
          </a:p>
          <a:p>
            <a:pPr eaLnBrk="1" hangingPunct="1">
              <a:buFontTx/>
              <a:buNone/>
            </a:pPr>
            <a:r>
              <a:rPr lang="en-US" altLang="en-US" sz="2400" dirty="0" smtClean="0">
                <a:hlinkClick r:id="rId3"/>
              </a:rPr>
              <a:t>www.sat.collegeboard.com/practice/sat-study-plan</a:t>
            </a:r>
            <a:endParaRPr lang="en-US" altLang="en-US" sz="2400" dirty="0" smtClean="0"/>
          </a:p>
          <a:p>
            <a:pPr eaLnBrk="1" hangingPunct="1">
              <a:buFontTx/>
              <a:buNone/>
            </a:pPr>
            <a:r>
              <a:rPr lang="en-US" altLang="en-US" sz="2400" dirty="0" smtClean="0"/>
              <a:t>	Allows you to create a personalized plan to prepare for the test based on the number of times you’ve previously taken it and your testing date</a:t>
            </a:r>
          </a:p>
        </p:txBody>
      </p:sp>
    </p:spTree>
    <p:extLst>
      <p:ext uri="{BB962C8B-B14F-4D97-AF65-F5344CB8AC3E}">
        <p14:creationId xmlns:p14="http://schemas.microsoft.com/office/powerpoint/2010/main" val="3783899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/>
              <a:t>Using SAT Skills Insight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458200" cy="4572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mtClean="0"/>
          </a:p>
          <a:p>
            <a:pPr algn="ctr" eaLnBrk="1" hangingPunct="1">
              <a:buFontTx/>
              <a:buNone/>
            </a:pPr>
            <a:r>
              <a:rPr lang="en-US" altLang="en-US" smtClean="0">
                <a:hlinkClick r:id="rId2"/>
              </a:rPr>
              <a:t>www.sat.collegboard.com/practice</a:t>
            </a:r>
            <a:endParaRPr lang="en-US" altLang="en-US" smtClean="0"/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algn="ctr" eaLnBrk="1" hangingPunct="1">
              <a:buFontTx/>
              <a:buNone/>
            </a:pPr>
            <a:r>
              <a:rPr lang="en-US" altLang="en-US" smtClean="0"/>
              <a:t>Shows which academic skills students can concentrate on to improve their scores</a:t>
            </a:r>
          </a:p>
          <a:p>
            <a:pPr eaLnBrk="1" hangingPunct="1">
              <a:buFontTx/>
              <a:buNone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54262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772400" cy="2381250"/>
          </a:xfrm>
        </p:spPr>
        <p:txBody>
          <a:bodyPr>
            <a:normAutofit/>
          </a:bodyPr>
          <a:lstStyle/>
          <a:p>
            <a:r>
              <a:rPr lang="en-US" dirty="0" smtClean="0"/>
              <a:t>Reviews offered at CMW (Hand in sign up by Oct 3</a:t>
            </a:r>
            <a:r>
              <a:rPr lang="en-US" baseline="30000" dirty="0" smtClean="0"/>
              <a:t>rd</a:t>
            </a:r>
            <a:r>
              <a:rPr lang="en-US" dirty="0" smtClean="0"/>
              <a:t> to the counseling office!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810000"/>
            <a:ext cx="6400800" cy="243840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US" dirty="0"/>
              <a:t>Geometry and Measurements Review:  Oct 7</a:t>
            </a:r>
            <a:r>
              <a:rPr lang="en-US" baseline="30000" dirty="0"/>
              <a:t>th</a:t>
            </a:r>
            <a:r>
              <a:rPr lang="en-US" dirty="0"/>
              <a:t> 5-6:30pm-</a:t>
            </a:r>
            <a:r>
              <a:rPr lang="en-US" i="1" dirty="0"/>
              <a:t>Students will review geometry concepts typically seen on the </a:t>
            </a:r>
            <a:r>
              <a:rPr lang="en-US" i="1" dirty="0" smtClean="0"/>
              <a:t>SAT</a:t>
            </a:r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 smtClean="0"/>
              <a:t>Vocabulary </a:t>
            </a:r>
            <a:r>
              <a:rPr lang="en-US" dirty="0"/>
              <a:t>Concentration and Grammatical Relationships: </a:t>
            </a:r>
          </a:p>
          <a:p>
            <a:r>
              <a:rPr lang="en-US" dirty="0"/>
              <a:t>Oct 8</a:t>
            </a:r>
            <a:r>
              <a:rPr lang="en-US" baseline="30000" dirty="0"/>
              <a:t>th</a:t>
            </a:r>
            <a:r>
              <a:rPr lang="en-US" dirty="0"/>
              <a:t> 5-6:30pm </a:t>
            </a:r>
            <a:endParaRPr lang="en-US" dirty="0" smtClean="0"/>
          </a:p>
          <a:p>
            <a:endParaRPr lang="en-US" dirty="0"/>
          </a:p>
          <a:p>
            <a:pPr lvl="0"/>
            <a:r>
              <a:rPr lang="en-US" dirty="0"/>
              <a:t>Highly Difficult Math Questions: Oct. 9</a:t>
            </a:r>
            <a:r>
              <a:rPr lang="en-US" baseline="30000" dirty="0"/>
              <a:t>th</a:t>
            </a:r>
            <a:r>
              <a:rPr lang="en-US" dirty="0"/>
              <a:t>   5-6:30pm-</a:t>
            </a:r>
            <a:r>
              <a:rPr lang="en-US" i="1" dirty="0"/>
              <a:t>recommended for students whose math scores are over 550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048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397</Words>
  <Application>Microsoft Office PowerPoint</Application>
  <PresentationFormat>On-screen Show (4:3)</PresentationFormat>
  <Paragraphs>85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Comic Sans MS</vt:lpstr>
      <vt:lpstr>Office Theme</vt:lpstr>
      <vt:lpstr>What does the test look like?</vt:lpstr>
      <vt:lpstr>Overall Test Tactics</vt:lpstr>
      <vt:lpstr>Overall Test Tactics</vt:lpstr>
      <vt:lpstr>Using the College Board site to prepare for the SAT</vt:lpstr>
      <vt:lpstr>Using SAT Skills Insight</vt:lpstr>
      <vt:lpstr>Reviews offered at CMW (Hand in sign up by Oct 3rd to the counseling office!</vt:lpstr>
    </vt:vector>
  </TitlesOfParts>
  <Company>Harford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does the test look like?</dc:title>
  <dc:creator>OTIS</dc:creator>
  <cp:lastModifiedBy>Wolfe, Andrea</cp:lastModifiedBy>
  <cp:revision>2</cp:revision>
  <dcterms:created xsi:type="dcterms:W3CDTF">2013-09-23T19:03:07Z</dcterms:created>
  <dcterms:modified xsi:type="dcterms:W3CDTF">2014-09-26T20:07:33Z</dcterms:modified>
</cp:coreProperties>
</file>