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mwcounseling.weebly.com/updates-and-news" TargetMode="External"/><Relationship Id="rId2" Type="http://schemas.openxmlformats.org/officeDocument/2006/relationships/hyperlink" Target="http://cmwcounseling.weebly.com/document-libra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wcounseling.weebly.com/meet-the-counseling-tea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Classroom Lesson</a:t>
            </a:r>
            <a:br>
              <a:rPr lang="en-US" dirty="0" smtClean="0"/>
            </a:br>
            <a:r>
              <a:rPr lang="en-US" dirty="0" smtClean="0"/>
              <a:t>Efficacy/Data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CMW Counseling (Written by Mr. Whitfield)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8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try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course of two weeks, we entered all English 4 classes and gave presentations to help students plan their college and career options/next steps.</a:t>
            </a:r>
          </a:p>
          <a:p>
            <a:r>
              <a:rPr lang="en-US" dirty="0" smtClean="0"/>
              <a:t>The objectives for this lesson were:</a:t>
            </a:r>
          </a:p>
          <a:p>
            <a:pPr lvl="1">
              <a:buFontTx/>
              <a:buChar char="-"/>
              <a:defRPr/>
            </a:pPr>
            <a:r>
              <a:rPr lang="en-US" sz="2400" dirty="0"/>
              <a:t>Use Naviance to begin working on the post-secondary plan of their choice, including uploading documents, creating college lists, and looking into financial aid.</a:t>
            </a:r>
          </a:p>
          <a:p>
            <a:pPr lvl="1">
              <a:buFontTx/>
              <a:buChar char="-"/>
              <a:defRPr/>
            </a:pPr>
            <a:r>
              <a:rPr lang="en-US" sz="2400" dirty="0"/>
              <a:t>Identify and use Naviance and other resources to complete their personal next three steps of their transition to post-secondary plans</a:t>
            </a:r>
          </a:p>
          <a:p>
            <a:pPr lvl="1">
              <a:buFontTx/>
              <a:buChar char="-"/>
              <a:defRPr/>
            </a:pPr>
            <a:r>
              <a:rPr lang="en-US" sz="2400" dirty="0"/>
              <a:t>Self evaluate where they are in the post secondary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2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did we work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293 </a:t>
            </a:r>
            <a:r>
              <a:rPr lang="en-US" sz="3200" dirty="0" smtClean="0"/>
              <a:t>Seniors in English classes in the current </a:t>
            </a:r>
            <a:r>
              <a:rPr lang="en-US" sz="3200" dirty="0" smtClean="0"/>
              <a:t>2017 </a:t>
            </a:r>
            <a:r>
              <a:rPr lang="en-US" sz="3200" dirty="0" smtClean="0"/>
              <a:t>class of </a:t>
            </a:r>
            <a:r>
              <a:rPr lang="en-US" sz="3200" dirty="0" smtClean="0"/>
              <a:t>332 </a:t>
            </a:r>
            <a:r>
              <a:rPr lang="en-US" sz="3200" dirty="0" smtClean="0"/>
              <a:t>seniors participated in the lesson from start to finish</a:t>
            </a:r>
          </a:p>
          <a:p>
            <a:pPr lvl="1"/>
            <a:r>
              <a:rPr lang="en-US" sz="3200" dirty="0" smtClean="0"/>
              <a:t>88.3% </a:t>
            </a:r>
            <a:r>
              <a:rPr lang="en-US" sz="3200" dirty="0" smtClean="0"/>
              <a:t>of the senior class</a:t>
            </a:r>
          </a:p>
          <a:p>
            <a:r>
              <a:rPr lang="en-US" sz="3200" dirty="0" smtClean="0"/>
              <a:t>Students in these classes were at varied levels, including AP, regular, and supported courses, as well as British Literature.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6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Before the lesson</a:t>
            </a:r>
            <a:r>
              <a:rPr lang="en-US" dirty="0" smtClean="0"/>
              <a:t>, here is our students’ average confidence levels with the following tasks: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2711450"/>
            <a:ext cx="12049784" cy="385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9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After </a:t>
            </a:r>
            <a:r>
              <a:rPr lang="en-US" b="1" u="sng" dirty="0"/>
              <a:t>the lesson</a:t>
            </a:r>
            <a:r>
              <a:rPr lang="en-US" dirty="0"/>
              <a:t>, here is our students’ average confidence levels with the following tasks: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2701924"/>
            <a:ext cx="12029808" cy="402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3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28% </a:t>
            </a:r>
            <a:r>
              <a:rPr lang="en-US" sz="3000" dirty="0" smtClean="0"/>
              <a:t>average growth in confidence with finding scholarships in Naviance</a:t>
            </a:r>
          </a:p>
          <a:p>
            <a:r>
              <a:rPr lang="en-US" sz="3000" dirty="0" smtClean="0"/>
              <a:t>14% </a:t>
            </a:r>
            <a:r>
              <a:rPr lang="en-US" sz="3000" dirty="0" smtClean="0"/>
              <a:t>average growth in confidence in finding information on majors and careers of  interest.</a:t>
            </a:r>
          </a:p>
          <a:p>
            <a:r>
              <a:rPr lang="en-US" sz="3000" dirty="0" smtClean="0"/>
              <a:t>100% of respondents knew who their counselor was</a:t>
            </a:r>
          </a:p>
          <a:p>
            <a:r>
              <a:rPr lang="en-US" sz="3000" dirty="0" smtClean="0"/>
              <a:t>21.14</a:t>
            </a:r>
            <a:r>
              <a:rPr lang="en-US" sz="3000" dirty="0" smtClean="0"/>
              <a:t>% average growth in confidence across the board in all skills sets.</a:t>
            </a:r>
          </a:p>
          <a:p>
            <a:r>
              <a:rPr lang="en-US" sz="3000" dirty="0" smtClean="0"/>
              <a:t>Over 90% of our seniors have accessed the system to do research or applications since the lesson took place at least one additional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9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 as a result of the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one </a:t>
            </a:r>
            <a:r>
              <a:rPr lang="en-US" sz="3200" dirty="0" smtClean="0"/>
              <a:t>month, 30% </a:t>
            </a:r>
            <a:r>
              <a:rPr lang="en-US" sz="3200" dirty="0" smtClean="0"/>
              <a:t>of the senior class </a:t>
            </a:r>
            <a:r>
              <a:rPr lang="en-US" sz="3200" dirty="0" smtClean="0"/>
              <a:t>(100 </a:t>
            </a:r>
            <a:r>
              <a:rPr lang="en-US" sz="3200" dirty="0" smtClean="0"/>
              <a:t>students) have submitted applications according our Naviance reports. </a:t>
            </a:r>
          </a:p>
          <a:p>
            <a:r>
              <a:rPr lang="en-US" sz="3200" dirty="0" smtClean="0"/>
              <a:t>Nearly all of the students in 12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have signed in to use </a:t>
            </a:r>
            <a:r>
              <a:rPr lang="en-US" sz="3200" dirty="0" err="1" smtClean="0"/>
              <a:t>Naviance</a:t>
            </a:r>
            <a:r>
              <a:rPr lang="en-US" sz="3200" dirty="0" smtClean="0"/>
              <a:t> at least once in the past week either during or after the lesson.</a:t>
            </a:r>
          </a:p>
          <a:p>
            <a:r>
              <a:rPr lang="en-US" sz="3200" dirty="0" smtClean="0"/>
              <a:t>Huge rise in number of students coming to the school counseling office for a meeting about college.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 to follow up?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92936"/>
            <a:ext cx="9784080" cy="4206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E-mailing parents with a summary, </a:t>
            </a:r>
            <a:r>
              <a:rPr lang="en-US" sz="2800" dirty="0" err="1" smtClean="0"/>
              <a:t>Naviance</a:t>
            </a:r>
            <a:r>
              <a:rPr lang="en-US" sz="2800" dirty="0" smtClean="0"/>
              <a:t> reminders, and links to find information</a:t>
            </a:r>
          </a:p>
          <a:p>
            <a:r>
              <a:rPr lang="en-US" sz="2800" dirty="0" smtClean="0"/>
              <a:t>Providing tutoring every Wednesday morning and afternoon (7am-7:30am, 2-3pm) for </a:t>
            </a:r>
            <a:r>
              <a:rPr lang="en-US" sz="2800" dirty="0" err="1" smtClean="0"/>
              <a:t>Naviance</a:t>
            </a:r>
            <a:r>
              <a:rPr lang="en-US" sz="2800" dirty="0" smtClean="0"/>
              <a:t> work and training</a:t>
            </a:r>
          </a:p>
          <a:p>
            <a:r>
              <a:rPr lang="en-US" sz="2800" dirty="0" smtClean="0"/>
              <a:t>Posting our presentation, materials, and information on our new website</a:t>
            </a:r>
          </a:p>
          <a:p>
            <a:r>
              <a:rPr lang="en-US" sz="2800" dirty="0" smtClean="0"/>
              <a:t>Scheduling one-on-one and group appointments with students</a:t>
            </a:r>
          </a:p>
          <a:p>
            <a:r>
              <a:rPr lang="en-US" sz="2800" dirty="0" smtClean="0"/>
              <a:t>Signing students up for visits for colleges</a:t>
            </a:r>
          </a:p>
          <a:p>
            <a:r>
              <a:rPr lang="en-US" sz="2800" dirty="0" smtClean="0"/>
              <a:t>Naviance Night- Training for parents and students on the system on </a:t>
            </a:r>
            <a:r>
              <a:rPr lang="en-US" sz="2800" dirty="0" smtClean="0"/>
              <a:t>September 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and again later in the year.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518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get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Look in our School Counseling Website document library for presentations, handouts, materials, </a:t>
            </a:r>
            <a:r>
              <a:rPr lang="en-US" sz="2800" dirty="0"/>
              <a:t>and more (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cmwcounseling.weebly.com/document-library.html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Check out the news section of our School Counseling website for upcoming events </a:t>
            </a:r>
            <a:r>
              <a:rPr lang="en-US" sz="2800" dirty="0"/>
              <a:t>and information (</a:t>
            </a: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cmwcounseling.weebly.com/updates-and-news</a:t>
            </a:r>
            <a:r>
              <a:rPr lang="en-US" sz="2800" dirty="0"/>
              <a:t>)</a:t>
            </a:r>
            <a:endParaRPr lang="en-US" sz="2800" dirty="0" smtClean="0"/>
          </a:p>
          <a:p>
            <a:r>
              <a:rPr lang="en-US" sz="2800" dirty="0" smtClean="0"/>
              <a:t>Contact us using the contact information on our website </a:t>
            </a:r>
            <a:r>
              <a:rPr lang="en-US" sz="2800" dirty="0"/>
              <a:t>(</a:t>
            </a: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cmwcounseling.weebly.com/meet-the-counseling-team.html</a:t>
            </a:r>
            <a:r>
              <a:rPr lang="en-US" sz="2800" dirty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50814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558</TotalTime>
  <Words>516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Senior Classroom Lesson Efficacy/Data Report</vt:lpstr>
      <vt:lpstr>What did we try to do?</vt:lpstr>
      <vt:lpstr>Who did we work with?</vt:lpstr>
      <vt:lpstr>How did we do? </vt:lpstr>
      <vt:lpstr>How did we do?</vt:lpstr>
      <vt:lpstr>Data Highlights</vt:lpstr>
      <vt:lpstr>What has changed as a result of the lesson?</vt:lpstr>
      <vt:lpstr>What are we doing to follow up? </vt:lpstr>
      <vt:lpstr>Where can I get more information?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Whitfield, David</dc:creator>
  <cp:lastModifiedBy>Whitfield, David</cp:lastModifiedBy>
  <cp:revision>12</cp:revision>
  <dcterms:created xsi:type="dcterms:W3CDTF">2015-09-28T11:55:35Z</dcterms:created>
  <dcterms:modified xsi:type="dcterms:W3CDTF">2016-11-02T21:00:40Z</dcterms:modified>
</cp:coreProperties>
</file>