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57" r:id="rId4"/>
    <p:sldId id="264" r:id="rId5"/>
    <p:sldId id="259" r:id="rId6"/>
    <p:sldId id="260" r:id="rId7"/>
    <p:sldId id="261" r:id="rId8"/>
    <p:sldId id="262" r:id="rId9"/>
    <p:sldId id="258" r:id="rId10"/>
    <p:sldId id="263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78598" autoAdjust="0"/>
  </p:normalViewPr>
  <p:slideViewPr>
    <p:cSldViewPr snapToGrid="0">
      <p:cViewPr varScale="1">
        <p:scale>
          <a:sx n="76" d="100"/>
          <a:sy n="76" d="100"/>
        </p:scale>
        <p:origin x="126" y="300"/>
      </p:cViewPr>
      <p:guideLst/>
    </p:cSldViewPr>
  </p:slideViewPr>
  <p:outlineViewPr>
    <p:cViewPr>
      <p:scale>
        <a:sx n="33" d="100"/>
        <a:sy n="33" d="100"/>
      </p:scale>
      <p:origin x="0" y="-22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32252-4BA5-4622-B61B-0E7245B5D057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58D14-B8AF-4D49-A525-20D9CF5AA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9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Before beginning the presentation: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-Open a new Internet Browser window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-Open the GoSoapBox application in one tab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-Open Naviance in another tab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-Open the Naviance video in another tab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-Open online-stopwatch.com in another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55435BA-9732-458C-9EE0-68A9581B6DF8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0517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example school in </a:t>
            </a:r>
            <a:r>
              <a:rPr lang="en-US" baseline="0" dirty="0" err="1" smtClean="0"/>
              <a:t>Naviance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58D14-B8AF-4D49-A525-20D9CF5AA0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2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Scholarship List</a:t>
            </a:r>
          </a:p>
          <a:p>
            <a:r>
              <a:rPr lang="en-US" dirty="0" smtClean="0"/>
              <a:t>Scholarship</a:t>
            </a:r>
            <a:r>
              <a:rPr lang="en-US" baseline="0" dirty="0" smtClean="0"/>
              <a:t> match tool</a:t>
            </a:r>
          </a:p>
          <a:p>
            <a:r>
              <a:rPr lang="en-US" baseline="0" dirty="0" smtClean="0"/>
              <a:t>Scholarship Application tracker</a:t>
            </a:r>
          </a:p>
          <a:p>
            <a:r>
              <a:rPr lang="en-US" baseline="0" dirty="0" smtClean="0"/>
              <a:t>And Sallie Mae’s National Scholarship Search</a:t>
            </a:r>
          </a:p>
          <a:p>
            <a:r>
              <a:rPr lang="en-US" baseline="0" dirty="0" smtClean="0"/>
              <a:t>Then Play Time!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58D14-B8AF-4D49-A525-20D9CF5AA0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id.org/" TargetMode="External"/><Relationship Id="rId2" Type="http://schemas.openxmlformats.org/officeDocument/2006/relationships/hyperlink" Target="http://cmwcounseling.weebly.com/community-links-and-resourc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vingforcollege.com/financial_aid_basic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whitfield@hcps.org" TargetMode="External"/><Relationship Id="rId2" Type="http://schemas.openxmlformats.org/officeDocument/2006/relationships/hyperlink" Target="mailto:Kathleen.Gibbons@hcps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drea.Wolfe@hcps.org" TargetMode="External"/><Relationship Id="rId5" Type="http://schemas.openxmlformats.org/officeDocument/2006/relationships/hyperlink" Target="mailto:Courtney.McLean@hcps.org" TargetMode="External"/><Relationship Id="rId4" Type="http://schemas.openxmlformats.org/officeDocument/2006/relationships/hyperlink" Target="mailto:jeanie.tieu@hcps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100" y="758952"/>
            <a:ext cx="10228580" cy="3566160"/>
          </a:xfrm>
        </p:spPr>
        <p:txBody>
          <a:bodyPr/>
          <a:lstStyle/>
          <a:p>
            <a:r>
              <a:rPr lang="en-US" b="1" u="sng" dirty="0" err="1" smtClean="0"/>
              <a:t>Naviance</a:t>
            </a:r>
            <a:r>
              <a:rPr lang="en-US" b="1" u="sng" dirty="0" smtClean="0"/>
              <a:t> Night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Financial Aid in </a:t>
            </a:r>
            <a:r>
              <a:rPr lang="en-US" dirty="0" err="1" smtClean="0"/>
              <a:t>Naviance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Mike Whitfield and PTSO/Students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in need!!!! Get me that money!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Here is the system by which colleges calculate financial need:</a:t>
            </a:r>
          </a:p>
          <a:p>
            <a:pPr marL="0" indent="0" algn="ctr">
              <a:buNone/>
            </a:pPr>
            <a:r>
              <a:rPr lang="en-US" sz="3600" dirty="0" smtClean="0"/>
              <a:t>Cost of education </a:t>
            </a:r>
          </a:p>
          <a:p>
            <a:pPr marL="0" indent="0" algn="ctr">
              <a:buNone/>
            </a:pPr>
            <a:r>
              <a:rPr lang="en-US" sz="3600" dirty="0" smtClean="0"/>
              <a:t>– estimated family contribution</a:t>
            </a:r>
          </a:p>
          <a:p>
            <a:pPr marL="0" indent="0" algn="ctr">
              <a:buNone/>
            </a:pPr>
            <a:r>
              <a:rPr lang="en-US" sz="3600" dirty="0" smtClean="0"/>
              <a:t> </a:t>
            </a:r>
            <a:r>
              <a:rPr lang="en-US" sz="3600" u="sng" dirty="0" smtClean="0"/>
              <a:t>– estimated outside contribution </a:t>
            </a:r>
          </a:p>
          <a:p>
            <a:pPr marL="0" indent="0" algn="ctr">
              <a:buNone/>
            </a:pPr>
            <a:r>
              <a:rPr lang="en-US" sz="3600" dirty="0" smtClean="0"/>
              <a:t>Need Remaining</a:t>
            </a:r>
          </a:p>
          <a:p>
            <a:r>
              <a:rPr lang="en-US" b="1" dirty="0" smtClean="0"/>
              <a:t>Estimated family contribution</a:t>
            </a:r>
            <a:r>
              <a:rPr lang="en-US" dirty="0" smtClean="0"/>
              <a:t>= Parent contribution from income + parent contribution from asset + student contribution from income and assets</a:t>
            </a:r>
          </a:p>
          <a:p>
            <a:r>
              <a:rPr lang="en-US" b="1" dirty="0" smtClean="0"/>
              <a:t>Estimated outside contributions</a:t>
            </a:r>
            <a:r>
              <a:rPr lang="en-US" dirty="0" smtClean="0"/>
              <a:t>= Gifts, grants,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11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got it- where do I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1" y="1845734"/>
            <a:ext cx="11527972" cy="4023360"/>
          </a:xfrm>
        </p:spPr>
        <p:txBody>
          <a:bodyPr>
            <a:noAutofit/>
          </a:bodyPr>
          <a:lstStyle/>
          <a:p>
            <a:r>
              <a:rPr lang="en-US" sz="2600" dirty="0" smtClean="0"/>
              <a:t>Here is an overview of the financial aid process:</a:t>
            </a:r>
          </a:p>
          <a:p>
            <a:r>
              <a:rPr lang="en-US" sz="2600" dirty="0" smtClean="0"/>
              <a:t>1. Find colleges and apply to colleges</a:t>
            </a:r>
          </a:p>
          <a:p>
            <a:r>
              <a:rPr lang="en-US" sz="2600" dirty="0" smtClean="0"/>
              <a:t>2. Complete FAFSA (Free Application for Federal Student Aid) ASAP after doing taxes</a:t>
            </a:r>
          </a:p>
          <a:p>
            <a:r>
              <a:rPr lang="en-US" sz="2600" dirty="0" smtClean="0"/>
              <a:t>2. Get accepted!</a:t>
            </a:r>
          </a:p>
          <a:p>
            <a:r>
              <a:rPr lang="en-US" sz="2600" dirty="0" smtClean="0"/>
              <a:t>3. Apply for financial aid from the university (sometimes requires a CSS profile to be done)</a:t>
            </a:r>
          </a:p>
          <a:p>
            <a:r>
              <a:rPr lang="en-US" sz="2600" dirty="0" smtClean="0"/>
              <a:t>4. Receive a financial aid package from university</a:t>
            </a:r>
          </a:p>
          <a:p>
            <a:r>
              <a:rPr lang="en-US" sz="2600" dirty="0" smtClean="0"/>
              <a:t>5. Negotiate if possible</a:t>
            </a:r>
          </a:p>
          <a:p>
            <a:r>
              <a:rPr lang="en-US" sz="2600" dirty="0" smtClean="0"/>
              <a:t>6. Accept Aid package, and reapply next year!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068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286603"/>
            <a:ext cx="10711543" cy="1450757"/>
          </a:xfrm>
        </p:spPr>
        <p:txBody>
          <a:bodyPr/>
          <a:lstStyle/>
          <a:p>
            <a:pPr algn="ctr"/>
            <a:r>
              <a:rPr lang="en-US" dirty="0" smtClean="0"/>
              <a:t>What does </a:t>
            </a:r>
            <a:r>
              <a:rPr lang="en-US" dirty="0" err="1" smtClean="0"/>
              <a:t>Naviance</a:t>
            </a:r>
            <a:r>
              <a:rPr lang="en-US" dirty="0" smtClean="0"/>
              <a:t> have to do with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The big money scholarships, grants, and loans mostly come from the individual schools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/>
              <a:t>Naivance</a:t>
            </a:r>
            <a:r>
              <a:rPr lang="en-US" sz="3600" dirty="0" smtClean="0"/>
              <a:t> has a database of smaller scholarships to help supplement a student’s cost of living, tuition, etc.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Remember, you will likely not get ALL of college covered with one scholarship from </a:t>
            </a:r>
            <a:r>
              <a:rPr lang="en-US" sz="3600" dirty="0" err="1" smtClean="0"/>
              <a:t>Naviance</a:t>
            </a:r>
            <a:r>
              <a:rPr lang="en-US" sz="3600" dirty="0" smtClean="0"/>
              <a:t>- use these in combination with other money. 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29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 of </a:t>
            </a:r>
            <a:r>
              <a:rPr lang="en-US" dirty="0" err="1" smtClean="0"/>
              <a:t>Naviance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dirty="0" smtClean="0"/>
              <a:t>Follow along with me on </a:t>
            </a:r>
            <a:r>
              <a:rPr lang="en-US" sz="4400" dirty="0" err="1" smtClean="0"/>
              <a:t>Naviance</a:t>
            </a:r>
            <a:r>
              <a:rPr lang="en-US" sz="4400" dirty="0" smtClean="0"/>
              <a:t>, and keep track of your questions!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99992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more money!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471" y="1845734"/>
            <a:ext cx="10776858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CMW School </a:t>
            </a:r>
            <a:r>
              <a:rPr lang="en-US" sz="3600" dirty="0"/>
              <a:t>Counseling Website- </a:t>
            </a:r>
            <a:r>
              <a:rPr lang="en-US" sz="3600" dirty="0">
                <a:hlinkClick r:id="rId2"/>
              </a:rPr>
              <a:t>http://</a:t>
            </a:r>
            <a:r>
              <a:rPr lang="en-US" sz="3600" dirty="0" smtClean="0">
                <a:hlinkClick r:id="rId2"/>
              </a:rPr>
              <a:t>cmwcounseling.weebly.com/community-links-and-resources.html</a:t>
            </a:r>
            <a:r>
              <a:rPr lang="en-US" sz="3600" dirty="0" smtClean="0"/>
              <a:t> (scroll to the bottom)</a:t>
            </a:r>
          </a:p>
          <a:p>
            <a:pPr marL="0" indent="0">
              <a:buNone/>
            </a:pPr>
            <a:r>
              <a:rPr lang="en-US" sz="3600" dirty="0" err="1" smtClean="0"/>
              <a:t>SmartStudent’s</a:t>
            </a:r>
            <a:r>
              <a:rPr lang="en-US" sz="3600" dirty="0" smtClean="0"/>
              <a:t> Guide to Financial Aid- </a:t>
            </a:r>
            <a:r>
              <a:rPr lang="en-US" sz="3600" dirty="0" smtClean="0">
                <a:hlinkClick r:id="rId3"/>
              </a:rPr>
              <a:t>www.finaid.org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err="1" smtClean="0"/>
              <a:t>SavingForCollege.com’s</a:t>
            </a:r>
            <a:r>
              <a:rPr lang="en-US" sz="3600" dirty="0"/>
              <a:t> Resources- </a:t>
            </a:r>
            <a:r>
              <a:rPr lang="en-US" sz="3600" dirty="0">
                <a:hlinkClick r:id="rId4"/>
              </a:rPr>
              <a:t>http://www.savingforcollege.com/financial_aid_basics</a:t>
            </a:r>
            <a:r>
              <a:rPr lang="en-US" sz="3600" dirty="0" smtClean="0">
                <a:hlinkClick r:id="rId4"/>
              </a:rPr>
              <a:t>/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6598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 out for help!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29" y="1845734"/>
            <a:ext cx="11593285" cy="4023360"/>
          </a:xfrm>
        </p:spPr>
        <p:txBody>
          <a:bodyPr>
            <a:normAutofit/>
          </a:bodyPr>
          <a:lstStyle/>
          <a:p>
            <a:r>
              <a:rPr lang="en-US" sz="3600" dirty="0"/>
              <a:t>A - Co </a:t>
            </a:r>
            <a:r>
              <a:rPr lang="en-US" sz="3600" dirty="0" smtClean="0"/>
              <a:t>- Mrs</a:t>
            </a:r>
            <a:r>
              <a:rPr lang="en-US" sz="3600" dirty="0"/>
              <a:t>. Kathleen Gibbons </a:t>
            </a:r>
            <a:r>
              <a:rPr lang="en-US" sz="3600" dirty="0">
                <a:hlinkClick r:id="rId2"/>
              </a:rPr>
              <a:t>Kathleen.Gibbons@hcps.org</a:t>
            </a:r>
            <a:r>
              <a:rPr lang="en-US" sz="3600" dirty="0"/>
              <a:t> </a:t>
            </a:r>
          </a:p>
          <a:p>
            <a:r>
              <a:rPr lang="en-US" sz="3600" dirty="0" smtClean="0"/>
              <a:t>Cr </a:t>
            </a:r>
            <a:r>
              <a:rPr lang="en-US" sz="3600" dirty="0"/>
              <a:t>- Ha </a:t>
            </a:r>
            <a:r>
              <a:rPr lang="en-US" sz="3600" dirty="0" smtClean="0"/>
              <a:t>- Mr</a:t>
            </a:r>
            <a:r>
              <a:rPr lang="en-US" sz="3600" dirty="0"/>
              <a:t>. Mike Whitfield </a:t>
            </a:r>
            <a:r>
              <a:rPr lang="en-US" sz="3600" u="sng" dirty="0">
                <a:hlinkClick r:id="rId3"/>
              </a:rPr>
              <a:t>David.Whitfield@hcps.org</a:t>
            </a:r>
            <a:r>
              <a:rPr lang="en-US" sz="3600" dirty="0"/>
              <a:t> </a:t>
            </a:r>
          </a:p>
          <a:p>
            <a:r>
              <a:rPr lang="en-US" sz="3600" dirty="0" smtClean="0"/>
              <a:t>He </a:t>
            </a:r>
            <a:r>
              <a:rPr lang="en-US" sz="3600" dirty="0"/>
              <a:t>- Mc </a:t>
            </a:r>
            <a:r>
              <a:rPr lang="en-US" sz="3600" dirty="0" smtClean="0"/>
              <a:t>- Ms</a:t>
            </a:r>
            <a:r>
              <a:rPr lang="en-US" sz="3600" dirty="0"/>
              <a:t>. Jeanie Tieu </a:t>
            </a:r>
            <a:r>
              <a:rPr lang="en-US" sz="3600" u="sng" dirty="0">
                <a:hlinkClick r:id="rId4"/>
              </a:rPr>
              <a:t>Jeanie.Tieu@hcps.org</a:t>
            </a:r>
            <a:r>
              <a:rPr lang="en-US" sz="3600" dirty="0"/>
              <a:t> </a:t>
            </a:r>
          </a:p>
          <a:p>
            <a:r>
              <a:rPr lang="en-US" sz="3600" dirty="0" smtClean="0"/>
              <a:t>Me </a:t>
            </a:r>
            <a:r>
              <a:rPr lang="en-US" sz="3600" dirty="0"/>
              <a:t>- Se </a:t>
            </a:r>
            <a:r>
              <a:rPr lang="en-US" sz="3600" dirty="0" smtClean="0"/>
              <a:t>- Mrs</a:t>
            </a:r>
            <a:r>
              <a:rPr lang="en-US" sz="3600" dirty="0"/>
              <a:t>. Courtney McLean </a:t>
            </a:r>
            <a:r>
              <a:rPr lang="en-US" sz="3600" dirty="0">
                <a:hlinkClick r:id="rId5"/>
              </a:rPr>
              <a:t>Courtney.McLean@hcps.org</a:t>
            </a:r>
            <a:r>
              <a:rPr lang="en-US" sz="3600" dirty="0"/>
              <a:t> </a:t>
            </a:r>
          </a:p>
          <a:p>
            <a:r>
              <a:rPr lang="en-US" sz="3600" dirty="0" err="1" smtClean="0"/>
              <a:t>Sh</a:t>
            </a:r>
            <a:r>
              <a:rPr lang="en-US" sz="3600" dirty="0" smtClean="0"/>
              <a:t> – Z - </a:t>
            </a:r>
            <a:r>
              <a:rPr lang="en-US" sz="3600" dirty="0"/>
              <a:t>Ms. Andrea Wolf </a:t>
            </a:r>
            <a:r>
              <a:rPr lang="en-US" sz="3600" dirty="0">
                <a:hlinkClick r:id="rId6"/>
              </a:rPr>
              <a:t>Andrea.Wolfe@hcps.org</a:t>
            </a:r>
            <a:r>
              <a:rPr lang="en-US" sz="36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2070100"/>
            <a:ext cx="7175500" cy="43942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eaLnBrk="1" hangingPunct="1">
              <a:buFontTx/>
              <a:buChar char="o"/>
              <a:defRPr/>
            </a:pPr>
            <a:r>
              <a:rPr lang="en-US" altLang="en-US" sz="3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A-Co            Mrs. Kathleen Gibbons</a:t>
            </a:r>
          </a:p>
          <a:p>
            <a:pPr eaLnBrk="1" hangingPunct="1">
              <a:defRPr/>
            </a:pPr>
            <a:endParaRPr lang="en-US" altLang="en-US" sz="2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o"/>
              <a:defRPr/>
            </a:pPr>
            <a:r>
              <a:rPr lang="en-US" altLang="en-US" sz="3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Cr-Ha           Mr. Mike Whitfield</a:t>
            </a:r>
          </a:p>
          <a:p>
            <a:pPr eaLnBrk="1" hangingPunct="1">
              <a:buFontTx/>
              <a:buChar char="o"/>
              <a:defRPr/>
            </a:pPr>
            <a:endParaRPr lang="en-US" altLang="en-US" sz="2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o"/>
              <a:defRPr/>
            </a:pPr>
            <a:r>
              <a:rPr lang="en-US" altLang="en-US" sz="3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 –Mc        Ms. Jeanie Tieu</a:t>
            </a:r>
          </a:p>
          <a:p>
            <a:pPr eaLnBrk="1" hangingPunct="1">
              <a:buFontTx/>
              <a:buChar char="o"/>
              <a:defRPr/>
            </a:pPr>
            <a:endParaRPr lang="en-US" altLang="en-US" sz="2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o"/>
              <a:defRPr/>
            </a:pPr>
            <a:r>
              <a:rPr lang="en-US" altLang="en-US" sz="3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Me-Se          Mrs. Courtney McLean</a:t>
            </a:r>
          </a:p>
          <a:p>
            <a:pPr eaLnBrk="1" hangingPunct="1">
              <a:buFontTx/>
              <a:buChar char="o"/>
              <a:defRPr/>
            </a:pPr>
            <a:endParaRPr lang="en-US" altLang="en-US" sz="2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o"/>
              <a:defRPr/>
            </a:pPr>
            <a:r>
              <a:rPr lang="en-US" altLang="en-US" sz="3800" b="1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</a:t>
            </a:r>
            <a:r>
              <a:rPr lang="en-US" altLang="en-US" sz="3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Z            Ms. Andrea Wolfe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600" dirty="0">
              <a:solidFill>
                <a:srgbClr val="4900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600" dirty="0">
              <a:solidFill>
                <a:srgbClr val="490049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2600" dirty="0">
              <a:latin typeface="Times New Roman" panose="02020603050405020304" pitchFamily="18" charset="0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584201"/>
            <a:ext cx="119221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121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4" y="2730500"/>
            <a:ext cx="1168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1"/>
            <a:ext cx="121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4848226"/>
            <a:ext cx="11906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900" y="387350"/>
            <a:ext cx="8763000" cy="156845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 err="1"/>
              <a:t>N</a:t>
            </a:r>
            <a:r>
              <a:rPr lang="en-US" dirty="0" err="1" smtClean="0">
                <a:ea typeface="+mj-ea"/>
              </a:rPr>
              <a:t>aviance</a:t>
            </a:r>
            <a:r>
              <a:rPr lang="en-US" dirty="0" smtClean="0">
                <a:ea typeface="+mj-ea"/>
              </a:rPr>
              <a:t> </a:t>
            </a:r>
            <a:r>
              <a:rPr lang="en-US" dirty="0" smtClean="0">
                <a:ea typeface="+mj-ea"/>
              </a:rPr>
              <a:t>&amp; College </a:t>
            </a:r>
            <a:r>
              <a:rPr lang="en-US" dirty="0" smtClean="0">
                <a:ea typeface="+mj-ea"/>
              </a:rPr>
              <a:t>Planning </a:t>
            </a:r>
            <a:r>
              <a:rPr lang="en-US" dirty="0"/>
              <a:t>N</a:t>
            </a:r>
            <a:r>
              <a:rPr lang="en-US" dirty="0" smtClean="0">
                <a:ea typeface="+mj-ea"/>
              </a:rPr>
              <a:t>ight</a:t>
            </a:r>
            <a:endParaRPr lang="en-US" dirty="0"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602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Families will be able to: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Differentiate between grants, scholarships, loans, and other aid types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Understand the steps in the financial aid application and acquisition process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Know where they can find answers to questions they have about the financial aid process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Use </a:t>
            </a:r>
            <a:r>
              <a:rPr lang="en-US" sz="2400" dirty="0" err="1" smtClean="0"/>
              <a:t>Naviance</a:t>
            </a:r>
            <a:r>
              <a:rPr lang="en-US" sz="2400" dirty="0" smtClean="0"/>
              <a:t> to locate and apply for scholarships for their students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557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Preface: This will be general.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Obviously, we will not be able to discuss the financial situations of everyone in the room before you leave tonight.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We want you to leave with the tools you need to be able to find financial support through </a:t>
            </a:r>
            <a:r>
              <a:rPr lang="en-US" sz="3200" dirty="0" err="1" smtClean="0"/>
              <a:t>Naviance</a:t>
            </a:r>
            <a:r>
              <a:rPr lang="en-US" sz="3200" dirty="0"/>
              <a:t> </a:t>
            </a:r>
            <a:r>
              <a:rPr lang="en-US" sz="3200" dirty="0" smtClean="0"/>
              <a:t>tonight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If you are interested in further reading, information, or support, use the links at the end of the presentation or e-mail Mr. Whitfield with a desire to have a financial aid night.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794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1155700"/>
            <a:ext cx="10947400" cy="4495799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/>
              <a:t>Naviance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Can be used to acquire financial information about college costs and to find/acquire scholarships!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578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school 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b="1" u="sng" dirty="0" smtClean="0"/>
              <a:t>cost of education </a:t>
            </a:r>
            <a:r>
              <a:rPr lang="en-US" sz="3200" dirty="0" smtClean="0"/>
              <a:t>at a university is defined as: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Tuition and fees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Room and Board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Books and Supplies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Transportation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Miscellaneous personal expenses (estimated amounts are usually provided)</a:t>
            </a:r>
          </a:p>
          <a:p>
            <a:r>
              <a:rPr lang="en-US" sz="3200" dirty="0" smtClean="0"/>
              <a:t>So, when you ask about a school’s tuition- you are only seeing the biggest piece of the cost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487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286603"/>
            <a:ext cx="10744200" cy="1450757"/>
          </a:xfrm>
        </p:spPr>
        <p:txBody>
          <a:bodyPr/>
          <a:lstStyle/>
          <a:p>
            <a:r>
              <a:rPr lang="en-US" dirty="0" smtClean="0"/>
              <a:t>Where to find this information in </a:t>
            </a:r>
            <a:r>
              <a:rPr lang="en-US" dirty="0" err="1" smtClean="0"/>
              <a:t>Naviance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38533" y="1846263"/>
            <a:ext cx="4575260" cy="40227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51199" y="4314191"/>
            <a:ext cx="5162593" cy="1663700"/>
          </a:xfrm>
          <a:prstGeom prst="ellipse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2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93723"/>
            <a:ext cx="12192000" cy="1982334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How do we pay for all this?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96102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6103"/>
            <a:ext cx="10058400" cy="1450757"/>
          </a:xfrm>
        </p:spPr>
        <p:txBody>
          <a:bodyPr/>
          <a:lstStyle/>
          <a:p>
            <a:r>
              <a:rPr lang="en-US" dirty="0" smtClean="0"/>
              <a:t>Let’s talk about funds, baby…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842654"/>
              </p:ext>
            </p:extLst>
          </p:nvPr>
        </p:nvGraphicFramePr>
        <p:xfrm>
          <a:off x="1096962" y="1731963"/>
          <a:ext cx="10058718" cy="441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359"/>
                <a:gridCol w="5029359"/>
              </a:tblGrid>
              <a:tr h="432829">
                <a:tc>
                  <a:txBody>
                    <a:bodyPr/>
                    <a:lstStyle/>
                    <a:p>
                      <a:r>
                        <a:rPr lang="en-US" dirty="0" smtClean="0"/>
                        <a:t>Loans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Grants/Scholarships</a:t>
                      </a:r>
                      <a:endParaRPr lang="en-US" dirty="0"/>
                    </a:p>
                  </a:txBody>
                  <a:tcPr/>
                </a:tc>
              </a:tr>
              <a:tr h="1823008">
                <a:tc>
                  <a:txBody>
                    <a:bodyPr/>
                    <a:lstStyle/>
                    <a:p>
                      <a:r>
                        <a:rPr lang="en-US" dirty="0" smtClean="0"/>
                        <a:t>Money that is borrowed from a bank/government</a:t>
                      </a:r>
                    </a:p>
                    <a:p>
                      <a:r>
                        <a:rPr lang="en-US" dirty="0" smtClean="0"/>
                        <a:t>Must</a:t>
                      </a:r>
                      <a:r>
                        <a:rPr lang="en-US" baseline="0" dirty="0" smtClean="0"/>
                        <a:t> be paid back with interest</a:t>
                      </a:r>
                    </a:p>
                    <a:p>
                      <a:r>
                        <a:rPr lang="en-US" dirty="0" smtClean="0"/>
                        <a:t>      -Certain</a:t>
                      </a:r>
                      <a:r>
                        <a:rPr lang="en-US" baseline="0" dirty="0" smtClean="0"/>
                        <a:t> loans (Stafford, etc.) have no interest                             </a:t>
                      </a:r>
                    </a:p>
                    <a:p>
                      <a:r>
                        <a:rPr lang="en-US" baseline="0" dirty="0" smtClean="0"/>
                        <a:t>       while student is in school</a:t>
                      </a:r>
                    </a:p>
                    <a:p>
                      <a:r>
                        <a:rPr lang="en-US" baseline="0" dirty="0" smtClean="0"/>
                        <a:t>Most students will have some level of these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Money that is given</a:t>
                      </a:r>
                      <a:r>
                        <a:rPr lang="en-US" baseline="0" dirty="0" smtClean="0"/>
                        <a:t> by institution/organization</a:t>
                      </a:r>
                    </a:p>
                    <a:p>
                      <a:r>
                        <a:rPr lang="en-US" baseline="0" dirty="0" smtClean="0"/>
                        <a:t>You DON’T pay it back</a:t>
                      </a:r>
                    </a:p>
                    <a:p>
                      <a:r>
                        <a:rPr lang="en-US" baseline="0" dirty="0" smtClean="0"/>
                        <a:t>They are usually given for meeting some specific criteria and have a long application process</a:t>
                      </a:r>
                      <a:endParaRPr lang="en-US" dirty="0"/>
                    </a:p>
                  </a:txBody>
                  <a:tcPr/>
                </a:tc>
              </a:tr>
              <a:tr h="420776">
                <a:tc>
                  <a:txBody>
                    <a:bodyPr/>
                    <a:lstStyle/>
                    <a:p>
                      <a:r>
                        <a:rPr lang="en-US" dirty="0" smtClean="0"/>
                        <a:t>Need-Based 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Merit-based</a:t>
                      </a:r>
                      <a:r>
                        <a:rPr lang="en-US" baseline="0" dirty="0" smtClean="0"/>
                        <a:t> Aid</a:t>
                      </a:r>
                      <a:endParaRPr lang="en-US" dirty="0"/>
                    </a:p>
                  </a:txBody>
                  <a:tcPr/>
                </a:tc>
              </a:tr>
              <a:tr h="1738224">
                <a:tc>
                  <a:txBody>
                    <a:bodyPr/>
                    <a:lstStyle/>
                    <a:p>
                      <a:r>
                        <a:rPr lang="en-US" dirty="0" smtClean="0"/>
                        <a:t>Based</a:t>
                      </a:r>
                      <a:r>
                        <a:rPr lang="en-US" baseline="0" dirty="0" smtClean="0"/>
                        <a:t> on the financial assets of the guardians of the student compared to the cost of attending the university</a:t>
                      </a:r>
                    </a:p>
                    <a:p>
                      <a:r>
                        <a:rPr lang="en-US" baseline="0" dirty="0" smtClean="0"/>
                        <a:t>A student needs to apply and document their need</a:t>
                      </a:r>
                    </a:p>
                    <a:p>
                      <a:r>
                        <a:rPr lang="en-US" baseline="0" dirty="0" smtClean="0"/>
                        <a:t>Good news- application fees could be waived!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Based on the academic, extracurricular,</a:t>
                      </a:r>
                      <a:r>
                        <a:rPr lang="en-US" baseline="0" dirty="0" smtClean="0"/>
                        <a:t> leadership, and other achievement of a student </a:t>
                      </a:r>
                    </a:p>
                    <a:p>
                      <a:r>
                        <a:rPr lang="en-US" baseline="0" dirty="0" smtClean="0"/>
                        <a:t>These are earned by your hard work, so if you want this money, work hard to be your best!</a:t>
                      </a:r>
                    </a:p>
                    <a:p>
                      <a:r>
                        <a:rPr lang="en-US" baseline="0" dirty="0" smtClean="0"/>
                        <a:t>Open to all who meet requirements, not based on financial situations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0490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0.9|0.7|0.7|0.7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</TotalTime>
  <Words>808</Words>
  <Application>Microsoft Office PowerPoint</Application>
  <PresentationFormat>Widescreen</PresentationFormat>
  <Paragraphs>101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Arial</vt:lpstr>
      <vt:lpstr>Calibri</vt:lpstr>
      <vt:lpstr>Calibri Light</vt:lpstr>
      <vt:lpstr>Courier New</vt:lpstr>
      <vt:lpstr>Times New Roman</vt:lpstr>
      <vt:lpstr>Wingdings</vt:lpstr>
      <vt:lpstr>Retrospect</vt:lpstr>
      <vt:lpstr>Naviance Night:  Financial Aid in Naviance</vt:lpstr>
      <vt:lpstr>Naviance &amp; College Planning Night</vt:lpstr>
      <vt:lpstr>Objectives</vt:lpstr>
      <vt:lpstr>A Preface: This will be general.</vt:lpstr>
      <vt:lpstr>Naviance Can be used to acquire financial information about college costs and to find/acquire scholarships!</vt:lpstr>
      <vt:lpstr>What does a school cost?</vt:lpstr>
      <vt:lpstr>Where to find this information in Naviance?</vt:lpstr>
      <vt:lpstr>How do we pay for all this?</vt:lpstr>
      <vt:lpstr>Let’s talk about funds, baby…</vt:lpstr>
      <vt:lpstr>I am in need!!!! Get me that money! </vt:lpstr>
      <vt:lpstr>Ok, got it- where do I start?</vt:lpstr>
      <vt:lpstr>What does Naviance have to do with this?</vt:lpstr>
      <vt:lpstr>Walkthrough of Naviance!</vt:lpstr>
      <vt:lpstr>Resources for more money!</vt:lpstr>
      <vt:lpstr>Reach out for help! </vt:lpstr>
    </vt:vector>
  </TitlesOfParts>
  <Company>Harford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Naviance Night:  Financial Aid in Naviance</dc:title>
  <dc:creator>Whitfield, David</dc:creator>
  <cp:lastModifiedBy>Whitfield, David</cp:lastModifiedBy>
  <cp:revision>13</cp:revision>
  <dcterms:created xsi:type="dcterms:W3CDTF">2015-02-11T22:48:43Z</dcterms:created>
  <dcterms:modified xsi:type="dcterms:W3CDTF">2015-02-12T12:05:00Z</dcterms:modified>
</cp:coreProperties>
</file>