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4727968"/>
            <a:ext cx="7772400" cy="1927377"/>
          </a:xfrm>
        </p:spPr>
        <p:txBody>
          <a:bodyPr>
            <a:normAutofit/>
          </a:bodyPr>
          <a:lstStyle/>
          <a:p>
            <a:r>
              <a:rPr lang="en-US" dirty="0" smtClean="0"/>
              <a:t>Freshmen Lessons- </a:t>
            </a:r>
            <a:br>
              <a:rPr lang="en-US" dirty="0" smtClean="0"/>
            </a:br>
            <a:r>
              <a:rPr lang="en-US" dirty="0" smtClean="0"/>
              <a:t>How to survive High School- Data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 Counseling Team</a:t>
            </a:r>
            <a:br>
              <a:rPr lang="en-US" dirty="0" smtClean="0"/>
            </a:br>
            <a:r>
              <a:rPr lang="en-US" dirty="0" smtClean="0"/>
              <a:t>Prepared by: Whitfield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6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66900"/>
            <a:ext cx="4527549" cy="40233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u="sng" dirty="0" smtClean="0"/>
              <a:t>Post-Lesson Survey</a:t>
            </a:r>
          </a:p>
          <a:p>
            <a:r>
              <a:rPr lang="en-US" sz="3800" i="1" dirty="0" smtClean="0"/>
              <a:t>-</a:t>
            </a:r>
            <a:r>
              <a:rPr lang="en-US" sz="3800" dirty="0" smtClean="0"/>
              <a:t>Approximately </a:t>
            </a:r>
            <a:r>
              <a:rPr lang="en-US" sz="3800" dirty="0" smtClean="0"/>
              <a:t>74% </a:t>
            </a:r>
            <a:r>
              <a:rPr lang="en-US" sz="3800" dirty="0" smtClean="0"/>
              <a:t>of the Freshmen class is planning on attending a 4-year college or </a:t>
            </a:r>
            <a:r>
              <a:rPr lang="en-US" sz="3800" dirty="0" smtClean="0"/>
              <a:t>university, and 10% have no plan.</a:t>
            </a:r>
            <a:endParaRPr lang="en-US" sz="3800" dirty="0" smtClean="0"/>
          </a:p>
          <a:p>
            <a:r>
              <a:rPr lang="en-US" sz="3800" dirty="0" smtClean="0"/>
              <a:t>- The majority of our Freshmen believe that they need support with studying skills, organization, and homework</a:t>
            </a:r>
          </a:p>
          <a:p>
            <a:pPr lvl="1"/>
            <a:r>
              <a:rPr lang="en-US" sz="2800" dirty="0" smtClean="0"/>
              <a:t>Note how many students want help dealing with </a:t>
            </a:r>
            <a:r>
              <a:rPr lang="en-US" sz="2800" dirty="0" smtClean="0"/>
              <a:t>anxiety (3% increase from last year)!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1663700"/>
            <a:ext cx="6689572" cy="232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670" y="4137914"/>
            <a:ext cx="7280502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5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Up- What happens with all this?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8" y="2084832"/>
            <a:ext cx="11155171" cy="44175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Follow-up e-mails will be sent to parents to allow them to access Naviance, and they will also cover what we discussed.</a:t>
            </a:r>
          </a:p>
          <a:p>
            <a:r>
              <a:rPr lang="en-US" sz="3200" dirty="0" smtClean="0"/>
              <a:t>Small, psychoeducational group counseling sessions will be used to help the students that identified the need for further support in common areas.</a:t>
            </a:r>
          </a:p>
          <a:p>
            <a:r>
              <a:rPr lang="en-US" sz="3200" dirty="0" smtClean="0"/>
              <a:t>Counselors will work with teachers to find times to teach effective study and organizational skills lessons to students as needed.</a:t>
            </a:r>
          </a:p>
        </p:txBody>
      </p:sp>
    </p:spTree>
    <p:extLst>
      <p:ext uri="{BB962C8B-B14F-4D97-AF65-F5344CB8AC3E}">
        <p14:creationId xmlns:p14="http://schemas.microsoft.com/office/powerpoint/2010/main" val="300799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Look in our School Counseling Website document library for presentations, handouts, materials, </a:t>
            </a:r>
            <a:r>
              <a:rPr lang="en-US" sz="3200" dirty="0"/>
              <a:t>and more (</a:t>
            </a: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cmwcounseling.weebly.com/document-library.html</a:t>
            </a:r>
            <a:r>
              <a:rPr lang="en-US" sz="3200" dirty="0" smtClean="0"/>
              <a:t>) </a:t>
            </a:r>
          </a:p>
          <a:p>
            <a:r>
              <a:rPr lang="en-US" sz="3200" dirty="0" smtClean="0"/>
              <a:t>Check out the news section of our School Counseling website for upcoming events </a:t>
            </a:r>
            <a:r>
              <a:rPr lang="en-US" sz="3200" dirty="0"/>
              <a:t>and information (</a:t>
            </a: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cmwcounseling.weebly.com/updates-and-news</a:t>
            </a:r>
            <a:r>
              <a:rPr lang="en-US" sz="3200" dirty="0"/>
              <a:t>)</a:t>
            </a:r>
            <a:endParaRPr lang="en-US" sz="3200" dirty="0" smtClean="0"/>
          </a:p>
          <a:p>
            <a:r>
              <a:rPr lang="en-US" sz="3200" dirty="0" smtClean="0"/>
              <a:t>Contact us using the contact information on our website </a:t>
            </a:r>
            <a:r>
              <a:rPr lang="en-US" sz="3200" dirty="0"/>
              <a:t>(</a:t>
            </a:r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cmwcounseling.weebly.com/meet-the-counseling-team.html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66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Students will be able to:</a:t>
            </a:r>
          </a:p>
          <a:p>
            <a:pPr lvl="1"/>
            <a:r>
              <a:rPr lang="en-US" sz="2800" dirty="0" smtClean="0"/>
              <a:t>Identify </a:t>
            </a:r>
            <a:r>
              <a:rPr lang="en-US" sz="2800" dirty="0"/>
              <a:t>and explain the roles of administrators, school counselors, and other support staff in the school in regards to their social, personal, and academic development.</a:t>
            </a:r>
          </a:p>
          <a:p>
            <a:pPr lvl="1"/>
            <a:r>
              <a:rPr lang="en-US" sz="2800" dirty="0"/>
              <a:t>Use Counseling Web Tools like Naviance to Find Information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dentify </a:t>
            </a:r>
            <a:r>
              <a:rPr lang="en-US" sz="2800" dirty="0"/>
              <a:t>graduation requirements</a:t>
            </a:r>
          </a:p>
          <a:p>
            <a:pPr lvl="1"/>
            <a:r>
              <a:rPr lang="en-US" sz="2800" dirty="0" smtClean="0"/>
              <a:t>Calculate </a:t>
            </a:r>
            <a:r>
              <a:rPr lang="en-US" sz="2800" dirty="0"/>
              <a:t>Grade Point Averages by utilizing school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Data- Who, what, Where,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happened from </a:t>
            </a:r>
            <a:r>
              <a:rPr lang="en-US" dirty="0" smtClean="0"/>
              <a:t>Monday</a:t>
            </a:r>
            <a:r>
              <a:rPr lang="en-US" dirty="0" smtClean="0"/>
              <a:t>, </a:t>
            </a:r>
            <a:r>
              <a:rPr lang="en-US" dirty="0" smtClean="0"/>
              <a:t>October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to </a:t>
            </a:r>
            <a:r>
              <a:rPr lang="en-US" dirty="0" smtClean="0"/>
              <a:t>Tuesday, </a:t>
            </a:r>
            <a:r>
              <a:rPr lang="en-US" dirty="0" smtClean="0"/>
              <a:t>October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lessons took place in the </a:t>
            </a:r>
            <a:r>
              <a:rPr lang="en-US" dirty="0" err="1" smtClean="0"/>
              <a:t>Wrighting</a:t>
            </a:r>
            <a:r>
              <a:rPr lang="en-US" dirty="0" smtClean="0"/>
              <a:t> Center</a:t>
            </a:r>
          </a:p>
          <a:p>
            <a:r>
              <a:rPr lang="en-US" dirty="0" smtClean="0"/>
              <a:t>Lessons were 45 minutes each (some went a few minutes over)</a:t>
            </a:r>
          </a:p>
          <a:p>
            <a:r>
              <a:rPr lang="en-US" dirty="0" smtClean="0"/>
              <a:t>Lessons took place during English classes.</a:t>
            </a:r>
          </a:p>
          <a:p>
            <a:r>
              <a:rPr lang="en-US" dirty="0" smtClean="0"/>
              <a:t>Over </a:t>
            </a:r>
            <a:r>
              <a:rPr lang="en-US" dirty="0" smtClean="0"/>
              <a:t>335 </a:t>
            </a:r>
            <a:r>
              <a:rPr lang="en-US" dirty="0" smtClean="0"/>
              <a:t>Freshmen were taught the material and assessed on their understanding.</a:t>
            </a:r>
          </a:p>
          <a:p>
            <a:r>
              <a:rPr lang="en-US" dirty="0" smtClean="0"/>
              <a:t>All lessons were taught by one or more counselors from the CMW Counseling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learn to access the support systems available at the school</a:t>
            </a:r>
          </a:p>
          <a:p>
            <a:r>
              <a:rPr lang="en-US" sz="2800" dirty="0"/>
              <a:t>9</a:t>
            </a:r>
            <a:r>
              <a:rPr lang="en-US" sz="2800" dirty="0" smtClean="0"/>
              <a:t>th grade students need to gain investment in school and the process of learning.</a:t>
            </a:r>
          </a:p>
          <a:p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understand the importance of doing their best every day of high school so they can have more choices in their future.</a:t>
            </a:r>
          </a:p>
          <a:p>
            <a:r>
              <a:rPr lang="en-US" sz="2800" dirty="0" smtClean="0"/>
              <a:t>Finally,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know how to navigate this system effectively so that they can graduate!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0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2528" y="2438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 smtClean="0"/>
              <a:t>How many students could correctly identify their school counselor</a:t>
            </a:r>
            <a:r>
              <a:rPr lang="en-US" sz="3600" i="1" dirty="0" smtClean="0"/>
              <a:t>?</a:t>
            </a:r>
          </a:p>
          <a:p>
            <a:pPr algn="ctr"/>
            <a:r>
              <a:rPr lang="en-US" sz="3600" i="1" dirty="0" smtClean="0"/>
              <a:t>259/329</a:t>
            </a:r>
          </a:p>
          <a:p>
            <a:pPr algn="ctr"/>
            <a:r>
              <a:rPr lang="en-US" sz="3600" i="1" dirty="0" smtClean="0"/>
              <a:t>~79%</a:t>
            </a:r>
            <a:endParaRPr lang="en-US" sz="3600" i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6529" y="2438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 smtClean="0"/>
              <a:t>Pre-Lesson Survey</a:t>
            </a:r>
          </a:p>
          <a:p>
            <a:pPr algn="ctr"/>
            <a:r>
              <a:rPr lang="en-US" sz="3600" i="1" dirty="0" smtClean="0"/>
              <a:t>How many students could correctly identify their school counselor</a:t>
            </a:r>
            <a:r>
              <a:rPr lang="en-US" sz="3600" i="1" dirty="0" smtClean="0"/>
              <a:t>?</a:t>
            </a:r>
          </a:p>
          <a:p>
            <a:pPr algn="ctr"/>
            <a:r>
              <a:rPr lang="en-US" sz="3600" i="1" dirty="0" smtClean="0"/>
              <a:t>120/335</a:t>
            </a:r>
          </a:p>
          <a:p>
            <a:pPr algn="ctr"/>
            <a:r>
              <a:rPr lang="en-US" sz="3600" i="1" dirty="0" smtClean="0"/>
              <a:t>~36%</a:t>
            </a:r>
            <a:endParaRPr lang="en-US" sz="3600" i="1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10502900" y="4450080"/>
            <a:ext cx="1689100" cy="17602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3900" y="5007024"/>
            <a:ext cx="92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43% </a:t>
            </a:r>
            <a:r>
              <a:rPr lang="en-US" b="1" dirty="0" smtClean="0"/>
              <a:t>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878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4953" y="1930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/>
              <a:t>What can a school counselor do to help you</a:t>
            </a:r>
            <a:r>
              <a:rPr lang="en-US" sz="3600" i="1" dirty="0" smtClean="0"/>
              <a:t>?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031" y="1930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 smtClean="0"/>
              <a:t>Pre-Lesson Survey</a:t>
            </a:r>
          </a:p>
          <a:p>
            <a:pPr algn="ctr"/>
            <a:r>
              <a:rPr lang="en-US" sz="3600" i="1" dirty="0" smtClean="0"/>
              <a:t>What can a school counselor do to help you?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7" y="3603624"/>
            <a:ext cx="5922199" cy="29495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87" y="3592512"/>
            <a:ext cx="6030913" cy="296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8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3200" i="1" dirty="0"/>
              <a:t>How many students know which years of their work are on a transcript?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3200" i="1" dirty="0" smtClean="0"/>
              <a:t>How many students know which years of their work are on a transcript?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062" y="5981700"/>
            <a:ext cx="1198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~</a:t>
            </a:r>
            <a:r>
              <a:rPr lang="en-US" dirty="0" smtClean="0"/>
              <a:t>33% </a:t>
            </a:r>
            <a:r>
              <a:rPr lang="en-US" dirty="0" smtClean="0"/>
              <a:t>more Freshmen knew that their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, and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 </a:t>
            </a:r>
            <a:r>
              <a:rPr lang="en-US" dirty="0" smtClean="0"/>
              <a:t>year would count when they applied to colleges!)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3840480"/>
            <a:ext cx="5705488" cy="2011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3840479"/>
            <a:ext cx="6218936" cy="201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47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3200" i="1" dirty="0"/>
              <a:t>How many students know how many credits they need to graduate?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3200" i="1" dirty="0" smtClean="0"/>
              <a:t>How many students know how many credits they need to graduate?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229" y="5981700"/>
            <a:ext cx="11117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nearly 100% of freshmen students can now correctly identify graduation </a:t>
            </a:r>
            <a:r>
              <a:rPr lang="en-US" dirty="0" smtClean="0"/>
              <a:t>requirements, and it’s 3% higher than it was last year!)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" y="3992562"/>
            <a:ext cx="5782429" cy="1859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658" y="3992562"/>
            <a:ext cx="5662760" cy="185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5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2800" i="1" dirty="0"/>
              <a:t>How confident are the freshmen with calculating their GPA?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2800" i="1" dirty="0" smtClean="0"/>
              <a:t>How confident are the freshmen with calculating their GPA?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981700"/>
            <a:ext cx="1207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~</a:t>
            </a:r>
            <a:r>
              <a:rPr lang="en-US" dirty="0" smtClean="0"/>
              <a:t>98% </a:t>
            </a:r>
            <a:r>
              <a:rPr lang="en-US" dirty="0" smtClean="0"/>
              <a:t>of Freshmen are at least somewhat confident in calculating their own GPA, with 78% confident or higher!!)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328416"/>
            <a:ext cx="5799912" cy="25237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557" y="3337940"/>
            <a:ext cx="6038559" cy="251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4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581</TotalTime>
  <Words>681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Freshmen Lessons-  How to survive High School- Data Reflections</vt:lpstr>
      <vt:lpstr>Lesson Objectives</vt:lpstr>
      <vt:lpstr>Process Data- Who, what, Where, When?</vt:lpstr>
      <vt:lpstr>Why do this lesson?</vt:lpstr>
      <vt:lpstr>Pre-Post Data Comparisons by Objective</vt:lpstr>
      <vt:lpstr>Pre-Post Data Comparisons by Objective</vt:lpstr>
      <vt:lpstr>Pre-Post Data Comparisons by Objective</vt:lpstr>
      <vt:lpstr>Pre-Post Data Comparisons by Objective</vt:lpstr>
      <vt:lpstr>Pre-Post Data Comparisons by Objective</vt:lpstr>
      <vt:lpstr>Other Interesting Data</vt:lpstr>
      <vt:lpstr>Follow Up- What happens with all this?</vt:lpstr>
      <vt:lpstr>Where can I get more information?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Lessons-  How to survive High School- Data Reflections</dc:title>
  <dc:creator>Whitfield, David</dc:creator>
  <cp:lastModifiedBy>Whitfield, David</cp:lastModifiedBy>
  <cp:revision>10</cp:revision>
  <dcterms:created xsi:type="dcterms:W3CDTF">2014-10-09T15:05:46Z</dcterms:created>
  <dcterms:modified xsi:type="dcterms:W3CDTF">2015-11-06T01:06:16Z</dcterms:modified>
</cp:coreProperties>
</file>