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mwcounseling.weebly.com/updates-and-news" TargetMode="External"/><Relationship Id="rId2" Type="http://schemas.openxmlformats.org/officeDocument/2006/relationships/hyperlink" Target="http://cmwcounseling.weebly.com/document-librar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mwcounseling.weebly.com/meet-the-counseling-team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0" y="4727968"/>
            <a:ext cx="7772400" cy="1927377"/>
          </a:xfrm>
        </p:spPr>
        <p:txBody>
          <a:bodyPr>
            <a:normAutofit/>
          </a:bodyPr>
          <a:lstStyle/>
          <a:p>
            <a:r>
              <a:rPr lang="en-US" dirty="0" smtClean="0"/>
              <a:t>Freshmen Lessons- </a:t>
            </a:r>
            <a:br>
              <a:rPr lang="en-US" dirty="0" smtClean="0"/>
            </a:br>
            <a:r>
              <a:rPr lang="en-US" dirty="0" smtClean="0"/>
              <a:t>How to survive High School- Data Reflections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CMW Counseling Team</a:t>
            </a:r>
            <a:br>
              <a:rPr lang="en-US" dirty="0" smtClean="0"/>
            </a:br>
            <a:r>
              <a:rPr lang="en-US" dirty="0" smtClean="0"/>
              <a:t>Prepared by: Whitfield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6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Interesting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866900"/>
            <a:ext cx="4527549" cy="402336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200" b="1" u="sng" dirty="0" smtClean="0"/>
              <a:t>Post-Lesson Survey</a:t>
            </a:r>
          </a:p>
          <a:p>
            <a:r>
              <a:rPr lang="en-US" sz="3800" i="1" dirty="0" smtClean="0"/>
              <a:t>-</a:t>
            </a:r>
            <a:r>
              <a:rPr lang="en-US" sz="3800" dirty="0" smtClean="0"/>
              <a:t>Approximately 77% of the Freshmen class is planning on attending a 4-year college or university.</a:t>
            </a:r>
          </a:p>
          <a:p>
            <a:r>
              <a:rPr lang="en-US" sz="3800" dirty="0" smtClean="0"/>
              <a:t>- The majority of our Freshmen believe that they need support with studying skills, organization, and homework</a:t>
            </a:r>
          </a:p>
          <a:p>
            <a:pPr lvl="1"/>
            <a:r>
              <a:rPr lang="en-US" sz="2800" dirty="0" smtClean="0"/>
              <a:t>Note how many students want help dealing with anxiety!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5" y="1654174"/>
            <a:ext cx="6571446" cy="22193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949" y="4086226"/>
            <a:ext cx="7177363" cy="189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25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Up- What happens with all this?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7228" y="2084832"/>
            <a:ext cx="11155171" cy="441756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Follow-up e-mails will be sent to parents to allow them to access </a:t>
            </a:r>
            <a:r>
              <a:rPr lang="en-US" sz="3200" dirty="0" err="1" smtClean="0"/>
              <a:t>Naviance</a:t>
            </a:r>
            <a:r>
              <a:rPr lang="en-US" sz="3200" dirty="0" smtClean="0"/>
              <a:t>, and they will also cover what we discussed.</a:t>
            </a:r>
          </a:p>
          <a:p>
            <a:r>
              <a:rPr lang="en-US" sz="3200" dirty="0" smtClean="0"/>
              <a:t>Small, </a:t>
            </a:r>
            <a:r>
              <a:rPr lang="en-US" sz="3200" dirty="0" err="1" smtClean="0"/>
              <a:t>psychoeducational</a:t>
            </a:r>
            <a:r>
              <a:rPr lang="en-US" sz="3200" dirty="0" smtClean="0"/>
              <a:t> group counseling sessions will be used to help the students that identified the need for further support in common areas.</a:t>
            </a:r>
          </a:p>
          <a:p>
            <a:r>
              <a:rPr lang="en-US" sz="3200" dirty="0" smtClean="0"/>
              <a:t>Counselors will work with teachers to find times to teach effective study and organizational skills lessons to students as needed.</a:t>
            </a:r>
          </a:p>
        </p:txBody>
      </p:sp>
    </p:spTree>
    <p:extLst>
      <p:ext uri="{BB962C8B-B14F-4D97-AF65-F5344CB8AC3E}">
        <p14:creationId xmlns:p14="http://schemas.microsoft.com/office/powerpoint/2010/main" val="3007991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get more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>
            <a:noAutofit/>
          </a:bodyPr>
          <a:lstStyle/>
          <a:p>
            <a:r>
              <a:rPr lang="en-US" sz="3200" dirty="0" smtClean="0"/>
              <a:t>Look in our School Counseling Website document library for presentations, handouts, materials, </a:t>
            </a:r>
            <a:r>
              <a:rPr lang="en-US" sz="3200" dirty="0"/>
              <a:t>and more (</a:t>
            </a:r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cmwcounseling.weebly.com/document-library.html</a:t>
            </a:r>
            <a:r>
              <a:rPr lang="en-US" sz="3200" dirty="0" smtClean="0"/>
              <a:t>) </a:t>
            </a:r>
          </a:p>
          <a:p>
            <a:r>
              <a:rPr lang="en-US" sz="3200" dirty="0" smtClean="0"/>
              <a:t>Check out the news section of our School Counseling website for upcoming events </a:t>
            </a:r>
            <a:r>
              <a:rPr lang="en-US" sz="3200" dirty="0"/>
              <a:t>and information (</a:t>
            </a:r>
            <a:r>
              <a:rPr lang="en-US" sz="3200" dirty="0">
                <a:hlinkClick r:id="rId3"/>
              </a:rPr>
              <a:t>http://</a:t>
            </a:r>
            <a:r>
              <a:rPr lang="en-US" sz="3200" dirty="0" smtClean="0">
                <a:hlinkClick r:id="rId3"/>
              </a:rPr>
              <a:t>cmwcounseling.weebly.com/updates-and-news</a:t>
            </a:r>
            <a:r>
              <a:rPr lang="en-US" sz="3200" dirty="0"/>
              <a:t>)</a:t>
            </a:r>
            <a:endParaRPr lang="en-US" sz="3200" dirty="0" smtClean="0"/>
          </a:p>
          <a:p>
            <a:r>
              <a:rPr lang="en-US" sz="3200" dirty="0" smtClean="0"/>
              <a:t>Contact us using the contact information on our website </a:t>
            </a:r>
            <a:r>
              <a:rPr lang="en-US" sz="3200" dirty="0"/>
              <a:t>(</a:t>
            </a:r>
            <a:r>
              <a:rPr lang="en-US" sz="3200" dirty="0">
                <a:hlinkClick r:id="rId4"/>
              </a:rPr>
              <a:t>http://</a:t>
            </a:r>
            <a:r>
              <a:rPr lang="en-US" sz="3200" dirty="0" smtClean="0">
                <a:hlinkClick r:id="rId4"/>
              </a:rPr>
              <a:t>cmwcounseling.weebly.com/meet-the-counseling-team.html</a:t>
            </a:r>
            <a:r>
              <a:rPr lang="en-US" sz="3200" dirty="0"/>
              <a:t>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4663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Students will be able to:</a:t>
            </a:r>
          </a:p>
          <a:p>
            <a:pPr lvl="1"/>
            <a:r>
              <a:rPr lang="en-US" sz="2000" dirty="0"/>
              <a:t>identify and explain the roles of administrators, school counselors, and other support staff in the school in regards to their social, personal, and academic development.</a:t>
            </a:r>
          </a:p>
          <a:p>
            <a:pPr lvl="1"/>
            <a:r>
              <a:rPr lang="en-US" sz="2000" dirty="0"/>
              <a:t>explain the importance of completing high school</a:t>
            </a:r>
          </a:p>
          <a:p>
            <a:pPr lvl="1"/>
            <a:r>
              <a:rPr lang="en-US" sz="2000" dirty="0"/>
              <a:t>identify graduation requirements</a:t>
            </a:r>
          </a:p>
          <a:p>
            <a:pPr lvl="1"/>
            <a:r>
              <a:rPr lang="en-US" sz="2000" dirty="0"/>
              <a:t>calculate Grade Point Averages by utilizing school resources.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Data- Who, what, Where,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Lessons happened from Friday, September 26</a:t>
            </a:r>
            <a:r>
              <a:rPr lang="en-US" baseline="30000" dirty="0" smtClean="0"/>
              <a:t>th</a:t>
            </a:r>
            <a:r>
              <a:rPr lang="en-US" dirty="0" smtClean="0"/>
              <a:t> to Friday, October 3</a:t>
            </a:r>
            <a:r>
              <a:rPr lang="en-US" baseline="30000" dirty="0" smtClean="0"/>
              <a:t>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lessons took place in the </a:t>
            </a:r>
            <a:r>
              <a:rPr lang="en-US" dirty="0" err="1" smtClean="0"/>
              <a:t>Wrighting</a:t>
            </a:r>
            <a:r>
              <a:rPr lang="en-US" dirty="0" smtClean="0"/>
              <a:t> Center</a:t>
            </a:r>
          </a:p>
          <a:p>
            <a:r>
              <a:rPr lang="en-US" dirty="0" smtClean="0"/>
              <a:t>Lessons were 45 minutes each (some went a few minutes over)</a:t>
            </a:r>
          </a:p>
          <a:p>
            <a:r>
              <a:rPr lang="en-US" dirty="0" smtClean="0"/>
              <a:t>Lessons took place during English classes.</a:t>
            </a:r>
          </a:p>
          <a:p>
            <a:r>
              <a:rPr lang="en-US" dirty="0" smtClean="0"/>
              <a:t>Over 357 Freshmen were taught the material and assessed on their understanding.</a:t>
            </a:r>
          </a:p>
          <a:p>
            <a:r>
              <a:rPr lang="en-US" dirty="0" smtClean="0"/>
              <a:t>All lessons were taught by one or more counselors from the CMW Counseling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9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 lesson?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need to learn to access the support systems available at the school</a:t>
            </a:r>
          </a:p>
          <a:p>
            <a:r>
              <a:rPr lang="en-US" sz="2800" dirty="0"/>
              <a:t>9</a:t>
            </a:r>
            <a:r>
              <a:rPr lang="en-US" sz="2800" dirty="0" smtClean="0"/>
              <a:t>th grade students need to gain investment in school and the process of learning.</a:t>
            </a:r>
          </a:p>
          <a:p>
            <a:r>
              <a:rPr lang="en-US" sz="2800" dirty="0" smtClean="0"/>
              <a:t>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need to understand the importance of doing their best every day of high school so they can have more choices in their future.</a:t>
            </a:r>
          </a:p>
          <a:p>
            <a:r>
              <a:rPr lang="en-US" sz="2800" dirty="0" smtClean="0"/>
              <a:t>Finally,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students need to know how to navigate this system effectively so that they can graduate!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004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Pre-Post Data Comparisons by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2528" y="2438400"/>
            <a:ext cx="4741672" cy="4023360"/>
          </a:xfrm>
        </p:spPr>
        <p:txBody>
          <a:bodyPr/>
          <a:lstStyle/>
          <a:p>
            <a:pPr algn="ctr"/>
            <a:r>
              <a:rPr lang="en-US" sz="3600" b="1" u="sng" dirty="0" smtClean="0"/>
              <a:t>Post-Lesson Survey</a:t>
            </a:r>
          </a:p>
          <a:p>
            <a:pPr algn="ctr"/>
            <a:r>
              <a:rPr lang="en-US" sz="3600" i="1" dirty="0" smtClean="0"/>
              <a:t>How many students could correctly identify their school counselor?</a:t>
            </a:r>
          </a:p>
          <a:p>
            <a:pPr algn="ctr"/>
            <a:r>
              <a:rPr lang="en-US" sz="4000" b="1" dirty="0" smtClean="0"/>
              <a:t>268/308 Responses</a:t>
            </a:r>
          </a:p>
          <a:p>
            <a:pPr algn="ctr"/>
            <a:r>
              <a:rPr lang="en-US" sz="4000" b="1" dirty="0" smtClean="0"/>
              <a:t>87%</a:t>
            </a:r>
            <a:endParaRPr lang="en-US" sz="4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76529" y="2438400"/>
            <a:ext cx="47416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u="sng" smtClean="0"/>
              <a:t>Pre-Lesson Survey</a:t>
            </a:r>
          </a:p>
          <a:p>
            <a:pPr algn="ctr"/>
            <a:r>
              <a:rPr lang="en-US" sz="3600" i="1" smtClean="0"/>
              <a:t>How many students could correctly identify their school counselor?</a:t>
            </a:r>
          </a:p>
          <a:p>
            <a:pPr algn="ctr"/>
            <a:r>
              <a:rPr lang="en-US" sz="4000" smtClean="0"/>
              <a:t>152/357 Responses</a:t>
            </a:r>
          </a:p>
          <a:p>
            <a:pPr algn="ctr"/>
            <a:r>
              <a:rPr lang="en-US" sz="4000" smtClean="0"/>
              <a:t>42.6%</a:t>
            </a:r>
            <a:endParaRPr lang="en-US" sz="4000" dirty="0"/>
          </a:p>
        </p:txBody>
      </p:sp>
      <p:sp>
        <p:nvSpPr>
          <p:cNvPr id="5" name="5-Point Star 4"/>
          <p:cNvSpPr/>
          <p:nvPr/>
        </p:nvSpPr>
        <p:spPr>
          <a:xfrm>
            <a:off x="10502900" y="4450080"/>
            <a:ext cx="1689100" cy="17602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3900" y="5007024"/>
            <a:ext cx="92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45% Growth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878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Pre-Post Data Comparisons by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4953" y="1930400"/>
            <a:ext cx="4741672" cy="4023360"/>
          </a:xfrm>
        </p:spPr>
        <p:txBody>
          <a:bodyPr/>
          <a:lstStyle/>
          <a:p>
            <a:pPr algn="ctr"/>
            <a:r>
              <a:rPr lang="en-US" sz="3600" b="1" u="sng" dirty="0" smtClean="0"/>
              <a:t>Post-Lesson Survey</a:t>
            </a:r>
          </a:p>
          <a:p>
            <a:pPr algn="ctr"/>
            <a:r>
              <a:rPr lang="en-US" sz="3600" i="1" dirty="0"/>
              <a:t>What can a school counselor do to help you</a:t>
            </a:r>
            <a:r>
              <a:rPr lang="en-US" sz="3600" i="1" dirty="0" smtClean="0"/>
              <a:t>?</a:t>
            </a:r>
            <a:endParaRPr lang="en-US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9031" y="1930400"/>
            <a:ext cx="47416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u="sng" dirty="0" smtClean="0"/>
              <a:t>Pre-Lesson Survey</a:t>
            </a:r>
          </a:p>
          <a:p>
            <a:pPr algn="ctr"/>
            <a:r>
              <a:rPr lang="en-US" sz="3600" i="1" dirty="0" smtClean="0"/>
              <a:t>What can a school counselor do to help you?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06" y="3627704"/>
            <a:ext cx="5725922" cy="25825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164" y="3627704"/>
            <a:ext cx="6223581" cy="258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83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Pre-Post Data Comparisons by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5778" y="1828800"/>
            <a:ext cx="4741672" cy="402336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Post-</a:t>
            </a:r>
            <a:r>
              <a:rPr lang="en-US" sz="3200" b="1" u="sng" dirty="0"/>
              <a:t>Lesson Survey</a:t>
            </a:r>
          </a:p>
          <a:p>
            <a:pPr algn="ctr"/>
            <a:r>
              <a:rPr lang="en-US" sz="3200" i="1" dirty="0"/>
              <a:t>How many students know which years of their work are on a transcript?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7229" y="1828800"/>
            <a:ext cx="47416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u="sng" dirty="0" smtClean="0"/>
              <a:t>Pre-Lesson Survey</a:t>
            </a:r>
          </a:p>
          <a:p>
            <a:pPr algn="ctr"/>
            <a:r>
              <a:rPr lang="en-US" sz="3200" i="1" dirty="0" smtClean="0"/>
              <a:t>How many students know which years of their work are on a transcript?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" y="3840480"/>
            <a:ext cx="5508344" cy="20116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573" y="3840480"/>
            <a:ext cx="6126480" cy="20116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7229" y="5981700"/>
            <a:ext cx="11117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(That means that ~30% more Freshmen knew that their 9</a:t>
            </a:r>
            <a:r>
              <a:rPr lang="en-US" baseline="30000" dirty="0" smtClean="0"/>
              <a:t>th</a:t>
            </a:r>
            <a:r>
              <a:rPr lang="en-US" dirty="0" smtClean="0"/>
              <a:t> grade year would count when they applied to colleges!)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7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Pre-Post Data Comparisons by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5778" y="1828800"/>
            <a:ext cx="4741672" cy="402336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Post-</a:t>
            </a:r>
            <a:r>
              <a:rPr lang="en-US" sz="3200" b="1" u="sng" dirty="0"/>
              <a:t>Lesson Survey</a:t>
            </a:r>
          </a:p>
          <a:p>
            <a:pPr algn="ctr"/>
            <a:r>
              <a:rPr lang="en-US" sz="3200" i="1" dirty="0"/>
              <a:t>How many students know how many credits they need to graduate?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7229" y="1828800"/>
            <a:ext cx="47416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u="sng" dirty="0" smtClean="0"/>
              <a:t>Pre-Lesson Survey</a:t>
            </a:r>
          </a:p>
          <a:p>
            <a:pPr algn="ctr"/>
            <a:r>
              <a:rPr lang="en-US" sz="3200" i="1" dirty="0" smtClean="0"/>
              <a:t>How many students know how many credits they need to graduate?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229" y="5981700"/>
            <a:ext cx="11117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(That means that nearly 100% of freshmen students can now correctly identify graduation requirements!)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62" y="3840480"/>
            <a:ext cx="5684142" cy="17983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370" y="3840480"/>
            <a:ext cx="5877429" cy="179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552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Pre-Post Data Comparisons by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5778" y="1828800"/>
            <a:ext cx="4741672" cy="402336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Post-</a:t>
            </a:r>
            <a:r>
              <a:rPr lang="en-US" sz="3200" b="1" u="sng" dirty="0"/>
              <a:t>Lesson Survey</a:t>
            </a:r>
          </a:p>
          <a:p>
            <a:pPr algn="ctr"/>
            <a:r>
              <a:rPr lang="en-US" sz="2800" i="1" dirty="0"/>
              <a:t>How confident are the freshmen with calculating their GPA?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7229" y="1828800"/>
            <a:ext cx="474167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u="sng" dirty="0" smtClean="0"/>
              <a:t>Pre-Lesson Survey</a:t>
            </a:r>
          </a:p>
          <a:p>
            <a:pPr algn="ctr"/>
            <a:r>
              <a:rPr lang="en-US" sz="2800" i="1" dirty="0" smtClean="0"/>
              <a:t>How confident are the freshmen with calculating their GPA?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981700"/>
            <a:ext cx="12077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(That means that ~95% of Freshmen are at least somewhat confident in calculating their own GPA, with 78% confident or higher!!)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" y="3328416"/>
            <a:ext cx="5713269" cy="22087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5763" y="3328416"/>
            <a:ext cx="6091355" cy="220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44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519</TotalTime>
  <Words>649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Integral</vt:lpstr>
      <vt:lpstr>Freshmen Lessons-  How to survive High School- Data Reflections</vt:lpstr>
      <vt:lpstr>Lesson Objectives</vt:lpstr>
      <vt:lpstr>Process Data- Who, what, Where, When?</vt:lpstr>
      <vt:lpstr>Why do this lesson?</vt:lpstr>
      <vt:lpstr>Pre-Post Data Comparisons by Objective</vt:lpstr>
      <vt:lpstr>Pre-Post Data Comparisons by Objective</vt:lpstr>
      <vt:lpstr>Pre-Post Data Comparisons by Objective</vt:lpstr>
      <vt:lpstr>Pre-Post Data Comparisons by Objective</vt:lpstr>
      <vt:lpstr>Pre-Post Data Comparisons by Objective</vt:lpstr>
      <vt:lpstr>Other Interesting Data</vt:lpstr>
      <vt:lpstr>Follow Up- What happens with all this?</vt:lpstr>
      <vt:lpstr>Where can I get more information?</vt:lpstr>
    </vt:vector>
  </TitlesOfParts>
  <Company>Harford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Freshmen Lessons-  How to survive High School- Data Reflections</dc:title>
  <dc:creator>Whitfield, David</dc:creator>
  <cp:lastModifiedBy>Whitfield, David</cp:lastModifiedBy>
  <cp:revision>6</cp:revision>
  <dcterms:created xsi:type="dcterms:W3CDTF">2014-10-09T15:05:46Z</dcterms:created>
  <dcterms:modified xsi:type="dcterms:W3CDTF">2014-10-09T23:45:17Z</dcterms:modified>
</cp:coreProperties>
</file>